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563" r:id="rId2"/>
    <p:sldId id="564" r:id="rId3"/>
    <p:sldId id="565" r:id="rId4"/>
    <p:sldId id="572" r:id="rId5"/>
    <p:sldId id="594" r:id="rId6"/>
    <p:sldId id="573" r:id="rId7"/>
    <p:sldId id="598" r:id="rId8"/>
    <p:sldId id="574" r:id="rId9"/>
    <p:sldId id="575" r:id="rId10"/>
    <p:sldId id="576" r:id="rId11"/>
    <p:sldId id="577" r:id="rId12"/>
    <p:sldId id="595" r:id="rId13"/>
    <p:sldId id="596" r:id="rId14"/>
    <p:sldId id="580" r:id="rId15"/>
    <p:sldId id="581" r:id="rId16"/>
    <p:sldId id="582" r:id="rId17"/>
    <p:sldId id="583" r:id="rId18"/>
    <p:sldId id="584" r:id="rId19"/>
    <p:sldId id="589" r:id="rId20"/>
    <p:sldId id="600" r:id="rId21"/>
    <p:sldId id="599" r:id="rId22"/>
    <p:sldId id="601" r:id="rId23"/>
    <p:sldId id="602" r:id="rId24"/>
    <p:sldId id="603" r:id="rId25"/>
    <p:sldId id="591" r:id="rId26"/>
    <p:sldId id="592" r:id="rId27"/>
    <p:sldId id="597" r:id="rId28"/>
    <p:sldId id="590" r:id="rId29"/>
    <p:sldId id="566" r:id="rId30"/>
    <p:sldId id="567" r:id="rId31"/>
    <p:sldId id="568" r:id="rId32"/>
    <p:sldId id="571" r:id="rId33"/>
    <p:sldId id="555" r:id="rId34"/>
    <p:sldId id="569" r:id="rId35"/>
    <p:sldId id="570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B6F2"/>
    <a:srgbClr val="1890DA"/>
    <a:srgbClr val="FAFAFA"/>
    <a:srgbClr val="F4F4F4"/>
    <a:srgbClr val="FFFFFF"/>
    <a:srgbClr val="C5C5C5"/>
    <a:srgbClr val="F5ADC2"/>
    <a:srgbClr val="E84473"/>
    <a:srgbClr val="ED7095"/>
    <a:srgbClr val="97D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42"/>
    <p:restoredTop sz="93875" autoAdjust="0"/>
  </p:normalViewPr>
  <p:slideViewPr>
    <p:cSldViewPr snapToGrid="0" snapToObjects="1" showGuides="1">
      <p:cViewPr varScale="1">
        <p:scale>
          <a:sx n="115" d="100"/>
          <a:sy n="115" d="100"/>
        </p:scale>
        <p:origin x="810" y="102"/>
      </p:cViewPr>
      <p:guideLst>
        <p:guide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41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A320D-6236-5845-9D77-85B5B50B4034}" type="datetimeFigureOut">
              <a:rPr kumimoji="1" lang="zh-CN" altLang="en-US" smtClean="0"/>
              <a:t>2023/11/2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DD8CE-0CC9-FA4A-A01C-054EABD798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1824795" y="1140644"/>
            <a:ext cx="1515158" cy="1169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rgbClr val="FF6695"/>
                </a:solidFill>
              </a:rPr>
              <a:t>目  录</a:t>
            </a:r>
            <a:endParaRPr lang="en-US" altLang="zh-CN" sz="4000" b="1" dirty="0">
              <a:solidFill>
                <a:srgbClr val="FF6695"/>
              </a:solidFill>
            </a:endParaRP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FF6695"/>
                </a:solidFill>
              </a:rPr>
              <a:t>CONTENT</a:t>
            </a:r>
            <a:endParaRPr lang="zh-CN" altLang="en-US" sz="2000" b="1" dirty="0">
              <a:solidFill>
                <a:srgbClr val="FF6695"/>
              </a:solidFill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51654" y="6381750"/>
            <a:ext cx="11510573" cy="0"/>
            <a:chOff x="351654" y="6381750"/>
            <a:chExt cx="11510573" cy="0"/>
          </a:xfrm>
        </p:grpSpPr>
        <p:cxnSp>
          <p:nvCxnSpPr>
            <p:cNvPr id="6" name="直接连接符 5"/>
            <p:cNvCxnSpPr/>
            <p:nvPr userDrawn="1"/>
          </p:nvCxnSpPr>
          <p:spPr>
            <a:xfrm flipV="1">
              <a:off x="351654" y="6381750"/>
              <a:ext cx="5760000" cy="0"/>
            </a:xfrm>
            <a:prstGeom prst="line">
              <a:avLst/>
            </a:prstGeom>
            <a:ln w="38100">
              <a:solidFill>
                <a:srgbClr val="FF66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 userDrawn="1"/>
          </p:nvCxnSpPr>
          <p:spPr>
            <a:xfrm flipV="1">
              <a:off x="6102227" y="6381750"/>
              <a:ext cx="5760000" cy="0"/>
            </a:xfrm>
            <a:prstGeom prst="line">
              <a:avLst/>
            </a:prstGeom>
            <a:ln w="38100">
              <a:solidFill>
                <a:srgbClr val="0CB6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911328" y="276458"/>
            <a:ext cx="9541807" cy="720000"/>
          </a:xfrm>
          <a:prstGeom prst="rect">
            <a:avLst/>
          </a:prstGeom>
        </p:spPr>
        <p:txBody>
          <a:bodyPr lIns="91352" tIns="45677" rIns="91352" bIns="45677" anchor="ctr" anchorCtr="0"/>
          <a:lstStyle>
            <a:lvl1pPr algn="l">
              <a:defRPr sz="2800" b="1" spc="300">
                <a:solidFill>
                  <a:srgbClr val="0CB6F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标题 1"/>
          <p:cNvSpPr txBox="1"/>
          <p:nvPr userDrawn="1"/>
        </p:nvSpPr>
        <p:spPr>
          <a:xfrm>
            <a:off x="9858983" y="6419617"/>
            <a:ext cx="1959882" cy="196633"/>
          </a:xfrm>
          <a:prstGeom prst="rect">
            <a:avLst/>
          </a:prstGeom>
        </p:spPr>
        <p:txBody>
          <a:bodyPr lIns="91352" tIns="45677" rIns="91352" bIns="45677" anchor="ctr" anchorCtr="0"/>
          <a:lstStyle>
            <a:lvl1pPr algn="l" defTabSz="121920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fld id="{D68FA460-4DAE-4E95-BEEA-311ED6DD2344}" type="slidenum">
              <a:rPr lang="zh-CN" altLang="en-US" sz="1000" smtClean="0">
                <a:solidFill>
                  <a:schemeClr val="bg1">
                    <a:lumMod val="65000"/>
                    <a:lumOff val="3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</a:rPr>
              <a:t>‹#›</a:t>
            </a:fld>
            <a:endParaRPr lang="zh-CN" altLang="en-US" sz="1000" dirty="0">
              <a:solidFill>
                <a:schemeClr val="bg1">
                  <a:lumMod val="65000"/>
                  <a:lumOff val="35000"/>
                </a:schemeClr>
              </a:solidFill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701299" y="351007"/>
            <a:ext cx="1117566" cy="570903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371475" y="625843"/>
            <a:ext cx="360000" cy="0"/>
            <a:chOff x="351654" y="6381750"/>
            <a:chExt cx="11510573" cy="0"/>
          </a:xfrm>
        </p:grpSpPr>
        <p:cxnSp>
          <p:nvCxnSpPr>
            <p:cNvPr id="11" name="直接连接符 10"/>
            <p:cNvCxnSpPr/>
            <p:nvPr userDrawn="1"/>
          </p:nvCxnSpPr>
          <p:spPr>
            <a:xfrm flipV="1">
              <a:off x="351654" y="6381750"/>
              <a:ext cx="5760000" cy="0"/>
            </a:xfrm>
            <a:prstGeom prst="line">
              <a:avLst/>
            </a:prstGeom>
            <a:ln w="76200">
              <a:solidFill>
                <a:srgbClr val="FF66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V="1">
              <a:off x="6102227" y="6381750"/>
              <a:ext cx="5760000" cy="0"/>
            </a:xfrm>
            <a:prstGeom prst="line">
              <a:avLst/>
            </a:prstGeom>
            <a:ln w="76200">
              <a:solidFill>
                <a:srgbClr val="0CB6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351654" y="3429000"/>
            <a:ext cx="11510573" cy="0"/>
            <a:chOff x="351654" y="6381750"/>
            <a:chExt cx="11510573" cy="0"/>
          </a:xfrm>
        </p:grpSpPr>
        <p:cxnSp>
          <p:nvCxnSpPr>
            <p:cNvPr id="9" name="直接连接符 8"/>
            <p:cNvCxnSpPr/>
            <p:nvPr userDrawn="1"/>
          </p:nvCxnSpPr>
          <p:spPr>
            <a:xfrm flipV="1">
              <a:off x="351654" y="6381750"/>
              <a:ext cx="5760000" cy="0"/>
            </a:xfrm>
            <a:prstGeom prst="line">
              <a:avLst/>
            </a:prstGeom>
            <a:ln w="38100">
              <a:solidFill>
                <a:srgbClr val="FF66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 userDrawn="1"/>
          </p:nvCxnSpPr>
          <p:spPr>
            <a:xfrm flipV="1">
              <a:off x="6102227" y="6381750"/>
              <a:ext cx="5760000" cy="0"/>
            </a:xfrm>
            <a:prstGeom prst="line">
              <a:avLst/>
            </a:prstGeom>
            <a:ln w="38100">
              <a:solidFill>
                <a:srgbClr val="0CB6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标题 1"/>
          <p:cNvSpPr txBox="1"/>
          <p:nvPr userDrawn="1"/>
        </p:nvSpPr>
        <p:spPr>
          <a:xfrm>
            <a:off x="1335535" y="2709000"/>
            <a:ext cx="9541807" cy="720000"/>
          </a:xfrm>
          <a:prstGeom prst="rect">
            <a:avLst/>
          </a:prstGeom>
        </p:spPr>
        <p:txBody>
          <a:bodyPr lIns="91352" tIns="45677" rIns="91352" bIns="45677" anchor="ctr" anchorCtr="0"/>
          <a:lstStyle>
            <a:lvl1pPr algn="l" defTabSz="1219200" rtl="0" eaLnBrk="1" latinLnBrk="0" hangingPunct="1">
              <a:spcBef>
                <a:spcPct val="0"/>
              </a:spcBef>
              <a:buNone/>
              <a:defRPr sz="2800" b="1" kern="1200" spc="300">
                <a:solidFill>
                  <a:srgbClr val="0CB6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endParaRPr lang="zh-CN" altLang="en-US" sz="4000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5025066" y="5281227"/>
            <a:ext cx="2154321" cy="110052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B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 noChangeArrowheads="1"/>
          </p:cNvSpPr>
          <p:nvPr/>
        </p:nvSpPr>
        <p:spPr bwMode="auto">
          <a:xfrm>
            <a:off x="3449638" y="0"/>
            <a:ext cx="3968750" cy="4102100"/>
          </a:xfrm>
          <a:custGeom>
            <a:avLst/>
            <a:gdLst>
              <a:gd name="T0" fmla="*/ 0 w 2500"/>
              <a:gd name="T1" fmla="*/ 0 h 2581"/>
              <a:gd name="T2" fmla="*/ 2500 w 2500"/>
              <a:gd name="T3" fmla="*/ 2581 h 2581"/>
              <a:gd name="T4" fmla="*/ 2220 w 2500"/>
              <a:gd name="T5" fmla="*/ 1975 h 2581"/>
              <a:gd name="T6" fmla="*/ 0 w 2500"/>
              <a:gd name="T7" fmla="*/ 0 h 2581"/>
              <a:gd name="T8" fmla="*/ 0 60000 65536"/>
              <a:gd name="T9" fmla="*/ 0 60000 65536"/>
              <a:gd name="T10" fmla="*/ 0 60000 65536"/>
              <a:gd name="T11" fmla="*/ 0 60000 65536"/>
              <a:gd name="T12" fmla="*/ 0 w 2500"/>
              <a:gd name="T13" fmla="*/ 0 h 2581"/>
              <a:gd name="T14" fmla="*/ 2500 w 2500"/>
              <a:gd name="T15" fmla="*/ 2581 h 25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00" h="2581">
                <a:moveTo>
                  <a:pt x="0" y="0"/>
                </a:moveTo>
                <a:lnTo>
                  <a:pt x="2500" y="2581"/>
                </a:lnTo>
                <a:lnTo>
                  <a:pt x="2220" y="1975"/>
                </a:lnTo>
                <a:lnTo>
                  <a:pt x="0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Freeform 6"/>
          <p:cNvSpPr>
            <a:spLocks noChangeArrowheads="1"/>
          </p:cNvSpPr>
          <p:nvPr/>
        </p:nvSpPr>
        <p:spPr bwMode="auto">
          <a:xfrm>
            <a:off x="8740775" y="4630738"/>
            <a:ext cx="2811463" cy="2227262"/>
          </a:xfrm>
          <a:custGeom>
            <a:avLst/>
            <a:gdLst>
              <a:gd name="T0" fmla="*/ 1771 w 1771"/>
              <a:gd name="T1" fmla="*/ 932 h 1401"/>
              <a:gd name="T2" fmla="*/ 345 w 1771"/>
              <a:gd name="T3" fmla="*/ 0 h 1401"/>
              <a:gd name="T4" fmla="*/ 0 w 1771"/>
              <a:gd name="T5" fmla="*/ 541 h 1401"/>
              <a:gd name="T6" fmla="*/ 742 w 1771"/>
              <a:gd name="T7" fmla="*/ 1401 h 1401"/>
              <a:gd name="T8" fmla="*/ 1771 w 1771"/>
              <a:gd name="T9" fmla="*/ 932 h 1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71"/>
              <a:gd name="T16" fmla="*/ 0 h 1401"/>
              <a:gd name="T17" fmla="*/ 1771 w 1771"/>
              <a:gd name="T18" fmla="*/ 1401 h 1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71" h="1401">
                <a:moveTo>
                  <a:pt x="1771" y="932"/>
                </a:moveTo>
                <a:lnTo>
                  <a:pt x="345" y="0"/>
                </a:lnTo>
                <a:lnTo>
                  <a:pt x="0" y="541"/>
                </a:lnTo>
                <a:lnTo>
                  <a:pt x="742" y="1401"/>
                </a:lnTo>
                <a:lnTo>
                  <a:pt x="1771" y="932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7521575" y="850900"/>
            <a:ext cx="4670425" cy="2598738"/>
          </a:xfrm>
          <a:custGeom>
            <a:avLst/>
            <a:gdLst>
              <a:gd name="T0" fmla="*/ 0 w 2942"/>
              <a:gd name="T1" fmla="*/ 0 h 1635"/>
              <a:gd name="T2" fmla="*/ 2942 w 2942"/>
              <a:gd name="T3" fmla="*/ 990 h 1635"/>
              <a:gd name="T4" fmla="*/ 1881 w 2942"/>
              <a:gd name="T5" fmla="*/ 1635 h 1635"/>
              <a:gd name="T6" fmla="*/ 0 w 2942"/>
              <a:gd name="T7" fmla="*/ 0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2942"/>
              <a:gd name="T13" fmla="*/ 0 h 1635"/>
              <a:gd name="T14" fmla="*/ 2942 w 2942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42" h="1635">
                <a:moveTo>
                  <a:pt x="0" y="0"/>
                </a:moveTo>
                <a:lnTo>
                  <a:pt x="2942" y="990"/>
                </a:lnTo>
                <a:lnTo>
                  <a:pt x="1881" y="1635"/>
                </a:lnTo>
                <a:lnTo>
                  <a:pt x="0" y="0"/>
                </a:lnTo>
                <a:close/>
              </a:path>
            </a:pathLst>
          </a:custGeom>
          <a:solidFill>
            <a:srgbClr val="DFEE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Freeform 8"/>
          <p:cNvSpPr>
            <a:spLocks noChangeArrowheads="1"/>
          </p:cNvSpPr>
          <p:nvPr/>
        </p:nvSpPr>
        <p:spPr bwMode="auto">
          <a:xfrm>
            <a:off x="7026275" y="11113"/>
            <a:ext cx="5165725" cy="2413000"/>
          </a:xfrm>
          <a:custGeom>
            <a:avLst/>
            <a:gdLst>
              <a:gd name="T0" fmla="*/ 0 w 3254"/>
              <a:gd name="T1" fmla="*/ 0 h 1518"/>
              <a:gd name="T2" fmla="*/ 312 w 3254"/>
              <a:gd name="T3" fmla="*/ 528 h 1518"/>
              <a:gd name="T4" fmla="*/ 3254 w 3254"/>
              <a:gd name="T5" fmla="*/ 1518 h 1518"/>
              <a:gd name="T6" fmla="*/ 0 w 3254"/>
              <a:gd name="T7" fmla="*/ 0 h 1518"/>
              <a:gd name="T8" fmla="*/ 0 60000 65536"/>
              <a:gd name="T9" fmla="*/ 0 60000 65536"/>
              <a:gd name="T10" fmla="*/ 0 60000 65536"/>
              <a:gd name="T11" fmla="*/ 0 60000 65536"/>
              <a:gd name="T12" fmla="*/ 0 w 3254"/>
              <a:gd name="T13" fmla="*/ 0 h 1518"/>
              <a:gd name="T14" fmla="*/ 3254 w 3254"/>
              <a:gd name="T15" fmla="*/ 1518 h 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54" h="1518">
                <a:moveTo>
                  <a:pt x="0" y="0"/>
                </a:moveTo>
                <a:lnTo>
                  <a:pt x="312" y="528"/>
                </a:lnTo>
                <a:lnTo>
                  <a:pt x="3254" y="151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Freeform 9"/>
          <p:cNvSpPr>
            <a:spLocks noChangeArrowheads="1"/>
          </p:cNvSpPr>
          <p:nvPr/>
        </p:nvSpPr>
        <p:spPr bwMode="auto">
          <a:xfrm>
            <a:off x="8543925" y="3140075"/>
            <a:ext cx="1963738" cy="1490663"/>
          </a:xfrm>
          <a:custGeom>
            <a:avLst/>
            <a:gdLst>
              <a:gd name="T0" fmla="*/ 469 w 1237"/>
              <a:gd name="T1" fmla="*/ 938 h 938"/>
              <a:gd name="T2" fmla="*/ 1237 w 1237"/>
              <a:gd name="T3" fmla="*/ 195 h 938"/>
              <a:gd name="T4" fmla="*/ 0 w 1237"/>
              <a:gd name="T5" fmla="*/ 0 h 938"/>
              <a:gd name="T6" fmla="*/ 469 w 1237"/>
              <a:gd name="T7" fmla="*/ 938 h 938"/>
              <a:gd name="T8" fmla="*/ 0 60000 65536"/>
              <a:gd name="T9" fmla="*/ 0 60000 65536"/>
              <a:gd name="T10" fmla="*/ 0 60000 65536"/>
              <a:gd name="T11" fmla="*/ 0 60000 65536"/>
              <a:gd name="T12" fmla="*/ 0 w 1237"/>
              <a:gd name="T13" fmla="*/ 0 h 938"/>
              <a:gd name="T14" fmla="*/ 1237 w 1237"/>
              <a:gd name="T15" fmla="*/ 938 h 9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7" h="938">
                <a:moveTo>
                  <a:pt x="469" y="938"/>
                </a:moveTo>
                <a:lnTo>
                  <a:pt x="1237" y="195"/>
                </a:lnTo>
                <a:lnTo>
                  <a:pt x="0" y="0"/>
                </a:lnTo>
                <a:lnTo>
                  <a:pt x="469" y="938"/>
                </a:lnTo>
                <a:close/>
              </a:path>
            </a:pathLst>
          </a:custGeom>
          <a:solidFill>
            <a:srgbClr val="2EA7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Freeform 10"/>
          <p:cNvSpPr>
            <a:spLocks noChangeArrowheads="1"/>
          </p:cNvSpPr>
          <p:nvPr/>
        </p:nvSpPr>
        <p:spPr bwMode="auto">
          <a:xfrm>
            <a:off x="7831138" y="3140075"/>
            <a:ext cx="1457325" cy="2351088"/>
          </a:xfrm>
          <a:custGeom>
            <a:avLst/>
            <a:gdLst>
              <a:gd name="T0" fmla="*/ 0 w 918"/>
              <a:gd name="T1" fmla="*/ 1355 h 1479"/>
              <a:gd name="T2" fmla="*/ 449 w 918"/>
              <a:gd name="T3" fmla="*/ 0 h 1479"/>
              <a:gd name="T4" fmla="*/ 918 w 918"/>
              <a:gd name="T5" fmla="*/ 938 h 1479"/>
              <a:gd name="T6" fmla="*/ 573 w 918"/>
              <a:gd name="T7" fmla="*/ 1479 h 1479"/>
              <a:gd name="T8" fmla="*/ 0 w 918"/>
              <a:gd name="T9" fmla="*/ 1355 h 1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8"/>
              <a:gd name="T16" fmla="*/ 0 h 1479"/>
              <a:gd name="T17" fmla="*/ 918 w 918"/>
              <a:gd name="T18" fmla="*/ 1479 h 14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8" h="1479">
                <a:moveTo>
                  <a:pt x="0" y="1355"/>
                </a:moveTo>
                <a:lnTo>
                  <a:pt x="449" y="0"/>
                </a:lnTo>
                <a:lnTo>
                  <a:pt x="918" y="938"/>
                </a:lnTo>
                <a:lnTo>
                  <a:pt x="573" y="1479"/>
                </a:lnTo>
                <a:lnTo>
                  <a:pt x="0" y="1355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Freeform 11"/>
          <p:cNvSpPr>
            <a:spLocks noChangeArrowheads="1"/>
          </p:cNvSpPr>
          <p:nvPr/>
        </p:nvSpPr>
        <p:spPr bwMode="auto">
          <a:xfrm>
            <a:off x="6973888" y="3140075"/>
            <a:ext cx="1570037" cy="2152650"/>
          </a:xfrm>
          <a:custGeom>
            <a:avLst/>
            <a:gdLst>
              <a:gd name="T0" fmla="*/ 0 w 989"/>
              <a:gd name="T1" fmla="*/ 0 h 1355"/>
              <a:gd name="T2" fmla="*/ 540 w 989"/>
              <a:gd name="T3" fmla="*/ 1355 h 1355"/>
              <a:gd name="T4" fmla="*/ 989 w 989"/>
              <a:gd name="T5" fmla="*/ 0 h 1355"/>
              <a:gd name="T6" fmla="*/ 0 w 989"/>
              <a:gd name="T7" fmla="*/ 0 h 1355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355"/>
              <a:gd name="T14" fmla="*/ 989 w 989"/>
              <a:gd name="T15" fmla="*/ 1355 h 13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355">
                <a:moveTo>
                  <a:pt x="0" y="0"/>
                </a:moveTo>
                <a:lnTo>
                  <a:pt x="540" y="1355"/>
                </a:lnTo>
                <a:lnTo>
                  <a:pt x="98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Freeform 12"/>
          <p:cNvSpPr>
            <a:spLocks noChangeArrowheads="1"/>
          </p:cNvSpPr>
          <p:nvPr/>
        </p:nvSpPr>
        <p:spPr bwMode="auto">
          <a:xfrm>
            <a:off x="9288463" y="3449638"/>
            <a:ext cx="1466850" cy="2135187"/>
          </a:xfrm>
          <a:custGeom>
            <a:avLst/>
            <a:gdLst>
              <a:gd name="T0" fmla="*/ 0 w 924"/>
              <a:gd name="T1" fmla="*/ 743 h 1343"/>
              <a:gd name="T2" fmla="*/ 768 w 924"/>
              <a:gd name="T3" fmla="*/ 0 h 1343"/>
              <a:gd name="T4" fmla="*/ 924 w 924"/>
              <a:gd name="T5" fmla="*/ 1343 h 1343"/>
              <a:gd name="T6" fmla="*/ 0 w 924"/>
              <a:gd name="T7" fmla="*/ 743 h 1343"/>
              <a:gd name="T8" fmla="*/ 0 60000 65536"/>
              <a:gd name="T9" fmla="*/ 0 60000 65536"/>
              <a:gd name="T10" fmla="*/ 0 60000 65536"/>
              <a:gd name="T11" fmla="*/ 0 60000 65536"/>
              <a:gd name="T12" fmla="*/ 0 w 924"/>
              <a:gd name="T13" fmla="*/ 0 h 1343"/>
              <a:gd name="T14" fmla="*/ 924 w 924"/>
              <a:gd name="T15" fmla="*/ 1343 h 13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4" h="1343">
                <a:moveTo>
                  <a:pt x="0" y="743"/>
                </a:moveTo>
                <a:lnTo>
                  <a:pt x="768" y="0"/>
                </a:lnTo>
                <a:lnTo>
                  <a:pt x="924" y="1343"/>
                </a:lnTo>
                <a:lnTo>
                  <a:pt x="0" y="743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Freeform 13"/>
          <p:cNvSpPr>
            <a:spLocks noChangeArrowheads="1"/>
          </p:cNvSpPr>
          <p:nvPr/>
        </p:nvSpPr>
        <p:spPr bwMode="auto">
          <a:xfrm>
            <a:off x="7521575" y="850900"/>
            <a:ext cx="2986088" cy="2598738"/>
          </a:xfrm>
          <a:custGeom>
            <a:avLst/>
            <a:gdLst>
              <a:gd name="T0" fmla="*/ 1881 w 1881"/>
              <a:gd name="T1" fmla="*/ 1635 h 1635"/>
              <a:gd name="T2" fmla="*/ 0 w 1881"/>
              <a:gd name="T3" fmla="*/ 0 h 1635"/>
              <a:gd name="T4" fmla="*/ 644 w 1881"/>
              <a:gd name="T5" fmla="*/ 1440 h 1635"/>
              <a:gd name="T6" fmla="*/ 1881 w 1881"/>
              <a:gd name="T7" fmla="*/ 1635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1881"/>
              <a:gd name="T13" fmla="*/ 0 h 1635"/>
              <a:gd name="T14" fmla="*/ 1881 w 1881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81" h="1635">
                <a:moveTo>
                  <a:pt x="1881" y="1635"/>
                </a:moveTo>
                <a:lnTo>
                  <a:pt x="0" y="0"/>
                </a:lnTo>
                <a:lnTo>
                  <a:pt x="644" y="1440"/>
                </a:lnTo>
                <a:lnTo>
                  <a:pt x="1881" y="1635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Freeform 14"/>
          <p:cNvSpPr>
            <a:spLocks noChangeArrowheads="1"/>
          </p:cNvSpPr>
          <p:nvPr/>
        </p:nvSpPr>
        <p:spPr bwMode="auto">
          <a:xfrm>
            <a:off x="6973888" y="850900"/>
            <a:ext cx="1570037" cy="2289175"/>
          </a:xfrm>
          <a:custGeom>
            <a:avLst/>
            <a:gdLst>
              <a:gd name="T0" fmla="*/ 989 w 989"/>
              <a:gd name="T1" fmla="*/ 1440 h 1440"/>
              <a:gd name="T2" fmla="*/ 0 w 989"/>
              <a:gd name="T3" fmla="*/ 1440 h 1440"/>
              <a:gd name="T4" fmla="*/ 345 w 989"/>
              <a:gd name="T5" fmla="*/ 0 h 1440"/>
              <a:gd name="T6" fmla="*/ 989 w 989"/>
              <a:gd name="T7" fmla="*/ 1440 h 1440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440"/>
              <a:gd name="T14" fmla="*/ 989 w 989"/>
              <a:gd name="T15" fmla="*/ 1440 h 14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440">
                <a:moveTo>
                  <a:pt x="989" y="1440"/>
                </a:moveTo>
                <a:lnTo>
                  <a:pt x="0" y="1440"/>
                </a:lnTo>
                <a:lnTo>
                  <a:pt x="345" y="0"/>
                </a:lnTo>
                <a:lnTo>
                  <a:pt x="989" y="1440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Freeform 15"/>
          <p:cNvSpPr>
            <a:spLocks noChangeArrowheads="1"/>
          </p:cNvSpPr>
          <p:nvPr/>
        </p:nvSpPr>
        <p:spPr bwMode="auto">
          <a:xfrm>
            <a:off x="3449638" y="0"/>
            <a:ext cx="4071937" cy="3140075"/>
          </a:xfrm>
          <a:custGeom>
            <a:avLst/>
            <a:gdLst>
              <a:gd name="T0" fmla="*/ 2253 w 2565"/>
              <a:gd name="T1" fmla="*/ 7 h 1975"/>
              <a:gd name="T2" fmla="*/ 0 w 2565"/>
              <a:gd name="T3" fmla="*/ 0 h 1975"/>
              <a:gd name="T4" fmla="*/ 2220 w 2565"/>
              <a:gd name="T5" fmla="*/ 1975 h 1975"/>
              <a:gd name="T6" fmla="*/ 2565 w 2565"/>
              <a:gd name="T7" fmla="*/ 535 h 1975"/>
              <a:gd name="T8" fmla="*/ 2253 w 2565"/>
              <a:gd name="T9" fmla="*/ 7 h 19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5"/>
              <a:gd name="T16" fmla="*/ 0 h 1975"/>
              <a:gd name="T17" fmla="*/ 2565 w 2565"/>
              <a:gd name="T18" fmla="*/ 1975 h 19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5" h="1975">
                <a:moveTo>
                  <a:pt x="2253" y="7"/>
                </a:moveTo>
                <a:lnTo>
                  <a:pt x="0" y="0"/>
                </a:lnTo>
                <a:lnTo>
                  <a:pt x="2220" y="1975"/>
                </a:lnTo>
                <a:lnTo>
                  <a:pt x="2565" y="535"/>
                </a:lnTo>
                <a:lnTo>
                  <a:pt x="2253" y="7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Freeform 16"/>
          <p:cNvSpPr>
            <a:spLocks noChangeArrowheads="1"/>
          </p:cNvSpPr>
          <p:nvPr/>
        </p:nvSpPr>
        <p:spPr bwMode="auto">
          <a:xfrm>
            <a:off x="10507663" y="2424113"/>
            <a:ext cx="1684337" cy="2528887"/>
          </a:xfrm>
          <a:custGeom>
            <a:avLst/>
            <a:gdLst>
              <a:gd name="T0" fmla="*/ 1061 w 1061"/>
              <a:gd name="T1" fmla="*/ 0 h 1590"/>
              <a:gd name="T2" fmla="*/ 111 w 1061"/>
              <a:gd name="T3" fmla="*/ 1590 h 1590"/>
              <a:gd name="T4" fmla="*/ 0 w 1061"/>
              <a:gd name="T5" fmla="*/ 645 h 1590"/>
              <a:gd name="T6" fmla="*/ 1061 w 1061"/>
              <a:gd name="T7" fmla="*/ 0 h 1590"/>
              <a:gd name="T8" fmla="*/ 0 60000 65536"/>
              <a:gd name="T9" fmla="*/ 0 60000 65536"/>
              <a:gd name="T10" fmla="*/ 0 60000 65536"/>
              <a:gd name="T11" fmla="*/ 0 60000 65536"/>
              <a:gd name="T12" fmla="*/ 0 w 1061"/>
              <a:gd name="T13" fmla="*/ 0 h 1590"/>
              <a:gd name="T14" fmla="*/ 1061 w 1061"/>
              <a:gd name="T15" fmla="*/ 1590 h 15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1" h="1590">
                <a:moveTo>
                  <a:pt x="1061" y="0"/>
                </a:moveTo>
                <a:lnTo>
                  <a:pt x="111" y="1590"/>
                </a:lnTo>
                <a:lnTo>
                  <a:pt x="0" y="645"/>
                </a:lnTo>
                <a:lnTo>
                  <a:pt x="1061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3" t="28952" b="40483"/>
          <a:stretch>
            <a:fillRect/>
          </a:stretch>
        </p:blipFill>
        <p:spPr>
          <a:xfrm>
            <a:off x="738754" y="1038033"/>
            <a:ext cx="1688434" cy="83744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38754" y="2465009"/>
            <a:ext cx="5346133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2023H1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部门晋升答辩</a:t>
            </a:r>
            <a:endParaRPr lang="en-US" altLang="zh-CN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8"/>
          <p:cNvSpPr>
            <a:spLocks noChangeArrowheads="1"/>
          </p:cNvSpPr>
          <p:nvPr/>
        </p:nvSpPr>
        <p:spPr bwMode="auto">
          <a:xfrm>
            <a:off x="738754" y="4126672"/>
            <a:ext cx="2598737" cy="100813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高炯炯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所属部门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：天工项目组             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-1.5-</a:t>
            </a:r>
            <a:r>
              <a:rPr lang="zh-CN" altLang="en-US" dirty="0"/>
              <a:t>压缩纹理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7422" y="1223745"/>
            <a:ext cx="507263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chemeClr val="bg1"/>
                </a:solidFill>
              </a:rPr>
              <a:t>ORM/</a:t>
            </a:r>
            <a:r>
              <a:rPr lang="zh-CN" altLang="en-US" sz="1200" dirty="0" smtClean="0">
                <a:solidFill>
                  <a:schemeClr val="bg1"/>
                </a:solidFill>
              </a:rPr>
              <a:t>法线贴图</a:t>
            </a:r>
            <a:r>
              <a:rPr lang="en-US" altLang="zh-CN" sz="1200" dirty="0" smtClean="0">
                <a:solidFill>
                  <a:schemeClr val="bg1"/>
                </a:solidFill>
              </a:rPr>
              <a:t>/</a:t>
            </a:r>
            <a:r>
              <a:rPr lang="zh-CN" altLang="en-US" sz="1200" dirty="0" smtClean="0">
                <a:solidFill>
                  <a:schemeClr val="bg1"/>
                </a:solidFill>
              </a:rPr>
              <a:t>控制贴图使用 </a:t>
            </a:r>
            <a:r>
              <a:rPr lang="en-US" altLang="zh-CN" sz="1200" dirty="0" smtClean="0">
                <a:solidFill>
                  <a:schemeClr val="bg1"/>
                </a:solidFill>
              </a:rPr>
              <a:t>UASTC</a:t>
            </a: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普通的颜色贴图选择 </a:t>
            </a:r>
            <a:r>
              <a:rPr lang="en-US" altLang="zh-CN" sz="1200" dirty="0" smtClean="0">
                <a:solidFill>
                  <a:schemeClr val="bg1"/>
                </a:solidFill>
              </a:rPr>
              <a:t>ETC1S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223745"/>
            <a:ext cx="5515745" cy="3115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8" y="2040692"/>
            <a:ext cx="1600423" cy="12670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8" y="3717130"/>
            <a:ext cx="1771897" cy="133368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83225" y="2040692"/>
            <a:ext cx="2296099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0CB6F2"/>
                </a:solidFill>
              </a:rPr>
              <a:t>使用 </a:t>
            </a:r>
            <a:r>
              <a:rPr lang="en-US" altLang="zh-CN" sz="1200" dirty="0" smtClean="0">
                <a:solidFill>
                  <a:srgbClr val="0CB6F2"/>
                </a:solidFill>
              </a:rPr>
              <a:t>ETC1S </a:t>
            </a:r>
            <a:r>
              <a:rPr lang="zh-CN" altLang="en-US" sz="1200" dirty="0" smtClean="0">
                <a:solidFill>
                  <a:srgbClr val="0CB6F2"/>
                </a:solidFill>
              </a:rPr>
              <a:t>压缩的</a:t>
            </a:r>
            <a:r>
              <a:rPr lang="zh-CN" altLang="en-US" sz="1200" dirty="0">
                <a:solidFill>
                  <a:srgbClr val="0CB6F2"/>
                </a:solidFill>
              </a:rPr>
              <a:t>法线</a:t>
            </a:r>
            <a:r>
              <a:rPr lang="zh-CN" altLang="en-US" sz="1200" dirty="0" smtClean="0">
                <a:solidFill>
                  <a:srgbClr val="0CB6F2"/>
                </a:solidFill>
              </a:rPr>
              <a:t>贴图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52498" y="3717130"/>
            <a:ext cx="229609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0CB6F2"/>
                </a:solidFill>
              </a:rPr>
              <a:t>使用 </a:t>
            </a:r>
            <a:r>
              <a:rPr lang="en-US" altLang="zh-CN" sz="1200" dirty="0" smtClean="0">
                <a:solidFill>
                  <a:srgbClr val="0CB6F2"/>
                </a:solidFill>
              </a:rPr>
              <a:t>UASTC </a:t>
            </a:r>
            <a:r>
              <a:rPr lang="zh-CN" altLang="en-US" sz="1200" dirty="0" smtClean="0">
                <a:solidFill>
                  <a:srgbClr val="0CB6F2"/>
                </a:solidFill>
              </a:rPr>
              <a:t>压缩的法线贴图</a:t>
            </a:r>
          </a:p>
        </p:txBody>
      </p:sp>
    </p:spTree>
    <p:extLst>
      <p:ext uri="{BB962C8B-B14F-4D97-AF65-F5344CB8AC3E}">
        <p14:creationId xmlns:p14="http://schemas.microsoft.com/office/powerpoint/2010/main" val="2489245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-1.5-</a:t>
            </a:r>
            <a:r>
              <a:rPr lang="zh-CN" altLang="en-US" dirty="0"/>
              <a:t>压缩纹理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7422" y="1223745"/>
            <a:ext cx="1084687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在一次调整打包配置，使之降级兼容 </a:t>
            </a:r>
            <a:r>
              <a:rPr lang="en-US" altLang="zh-CN" sz="1200" dirty="0" smtClean="0">
                <a:solidFill>
                  <a:schemeClr val="bg1"/>
                </a:solidFill>
              </a:rPr>
              <a:t>es5 </a:t>
            </a:r>
            <a:r>
              <a:rPr lang="zh-CN" altLang="en-US" sz="1200" dirty="0" smtClean="0">
                <a:solidFill>
                  <a:schemeClr val="bg1"/>
                </a:solidFill>
              </a:rPr>
              <a:t>的时候压缩纹理失效了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经</a:t>
            </a:r>
            <a:r>
              <a:rPr lang="zh-CN" altLang="en-US" sz="1200" dirty="0" smtClean="0">
                <a:solidFill>
                  <a:schemeClr val="bg1"/>
                </a:solidFill>
              </a:rPr>
              <a:t>确认，是 </a:t>
            </a:r>
            <a:r>
              <a:rPr lang="en-US" altLang="zh-CN" sz="1200" dirty="0" smtClean="0">
                <a:solidFill>
                  <a:schemeClr val="bg1"/>
                </a:solidFill>
              </a:rPr>
              <a:t>Web Worker </a:t>
            </a:r>
            <a:r>
              <a:rPr lang="zh-CN" altLang="en-US" sz="1200" dirty="0" smtClean="0">
                <a:solidFill>
                  <a:schemeClr val="bg1"/>
                </a:solidFill>
              </a:rPr>
              <a:t>的一段代码被混淆了，改成字符串就行</a:t>
            </a:r>
            <a:endParaRPr lang="en-US" altLang="zh-CN" sz="1200" dirty="0" smtClean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75" y="3117879"/>
            <a:ext cx="3639058" cy="9526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75" y="4070512"/>
            <a:ext cx="4968934" cy="9069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22" y="3136932"/>
            <a:ext cx="3581900" cy="933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22" y="4070512"/>
            <a:ext cx="4930828" cy="105170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49904" y="2276475"/>
            <a:ext cx="941021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修改前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590722" y="2279747"/>
            <a:ext cx="941021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修改后</a:t>
            </a:r>
          </a:p>
        </p:txBody>
      </p:sp>
      <p:sp>
        <p:nvSpPr>
          <p:cNvPr id="11" name="矩形 10"/>
          <p:cNvSpPr/>
          <p:nvPr/>
        </p:nvSpPr>
        <p:spPr>
          <a:xfrm>
            <a:off x="697422" y="2076450"/>
            <a:ext cx="5255703" cy="344805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44000" indent="-144000" algn="ctr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88597" y="2076450"/>
            <a:ext cx="5255703" cy="344805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44000" indent="-144000" algn="ctr"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977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-1.5-</a:t>
            </a:r>
            <a:r>
              <a:rPr lang="zh-CN" altLang="en-US" dirty="0"/>
              <a:t>本地缓存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81437" y="1568040"/>
            <a:ext cx="4429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0CB6F2"/>
                </a:solidFill>
              </a:rPr>
              <a:t>问题</a:t>
            </a:r>
            <a:endParaRPr lang="en-US" altLang="zh-CN" sz="1200" dirty="0" smtClean="0">
              <a:solidFill>
                <a:srgbClr val="0CB6F2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小电视的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glTF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资源大于 </a:t>
            </a:r>
            <a:r>
              <a:rPr lang="en-US" altLang="zh-CN" sz="1200" dirty="0" smtClean="0">
                <a:solidFill>
                  <a:schemeClr val="bg1"/>
                </a:solidFill>
              </a:rPr>
              <a:t>10M-20M </a:t>
            </a:r>
            <a:r>
              <a:rPr lang="zh-CN" altLang="en-US" sz="1200" dirty="0" smtClean="0">
                <a:solidFill>
                  <a:schemeClr val="bg1"/>
                </a:solidFill>
              </a:rPr>
              <a:t>左右，发现在</a:t>
            </a:r>
            <a:r>
              <a:rPr lang="zh-CN" altLang="en-US" sz="1200" dirty="0">
                <a:solidFill>
                  <a:schemeClr val="bg1"/>
                </a:solidFill>
              </a:rPr>
              <a:t>粉</a:t>
            </a:r>
            <a:r>
              <a:rPr lang="zh-CN" altLang="en-US" sz="1200" dirty="0" smtClean="0">
                <a:solidFill>
                  <a:schemeClr val="bg1"/>
                </a:solidFill>
              </a:rPr>
              <a:t>版的 </a:t>
            </a:r>
            <a:r>
              <a:rPr lang="en-US" altLang="zh-CN" sz="1200" dirty="0" smtClean="0">
                <a:solidFill>
                  <a:schemeClr val="bg1"/>
                </a:solidFill>
              </a:rPr>
              <a:t>Android </a:t>
            </a:r>
            <a:r>
              <a:rPr lang="zh-CN" altLang="en-US" sz="1200" dirty="0" smtClean="0">
                <a:solidFill>
                  <a:schemeClr val="bg1"/>
                </a:solidFill>
              </a:rPr>
              <a:t>端无法缓存，哪怕在同一次打开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WebView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的期间，也会重新下载；</a:t>
            </a:r>
            <a:r>
              <a:rPr lang="en-US" altLang="zh-CN" sz="1200" dirty="0" smtClean="0">
                <a:solidFill>
                  <a:schemeClr val="bg1"/>
                </a:solidFill>
              </a:rPr>
              <a:t>iOS </a:t>
            </a:r>
            <a:r>
              <a:rPr lang="zh-CN" altLang="en-US" sz="1200" dirty="0" smtClean="0">
                <a:solidFill>
                  <a:schemeClr val="bg1"/>
                </a:solidFill>
              </a:rPr>
              <a:t>端重启 </a:t>
            </a:r>
            <a:r>
              <a:rPr lang="en-US" altLang="zh-CN" sz="1200" dirty="0" smtClean="0">
                <a:solidFill>
                  <a:schemeClr val="bg1"/>
                </a:solidFill>
              </a:rPr>
              <a:t>app </a:t>
            </a:r>
            <a:r>
              <a:rPr lang="zh-CN" altLang="en-US" sz="1200" dirty="0" smtClean="0">
                <a:solidFill>
                  <a:schemeClr val="bg1"/>
                </a:solidFill>
              </a:rPr>
              <a:t>后有时会重新下载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用户体验不佳，带宽浪费，需要本地缓存的方案</a:t>
            </a:r>
            <a:endParaRPr lang="en-US" altLang="zh-CN" sz="1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22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-1.5-</a:t>
            </a:r>
            <a:r>
              <a:rPr lang="zh-CN" altLang="en-US" dirty="0"/>
              <a:t>本地缓存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3825" y="1052512"/>
            <a:ext cx="11139055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0CB6F2"/>
                </a:solidFill>
              </a:rPr>
              <a:t>解决预案</a:t>
            </a:r>
            <a:endParaRPr lang="en-US" altLang="zh-CN" sz="1200" dirty="0" smtClean="0">
              <a:solidFill>
                <a:srgbClr val="0CB6F2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three.js </a:t>
            </a:r>
            <a:r>
              <a:rPr lang="zh-CN" altLang="en-US" sz="1200" b="1" dirty="0">
                <a:solidFill>
                  <a:schemeClr val="bg1"/>
                </a:solidFill>
              </a:rPr>
              <a:t>内部</a:t>
            </a:r>
            <a:r>
              <a:rPr lang="zh-CN" altLang="en-US" sz="1200" b="1" dirty="0" smtClean="0">
                <a:solidFill>
                  <a:schemeClr val="bg1"/>
                </a:solidFill>
              </a:rPr>
              <a:t>缓存</a:t>
            </a:r>
            <a:endParaRPr lang="en-US" altLang="zh-CN" sz="1200" b="1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打开 </a:t>
            </a:r>
            <a:r>
              <a:rPr lang="en-US" altLang="zh-CN" sz="1200" dirty="0" err="1">
                <a:solidFill>
                  <a:schemeClr val="bg1"/>
                </a:solidFill>
              </a:rPr>
              <a:t>WebView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后下载的文件缓存进内存，在本次 </a:t>
            </a:r>
            <a:r>
              <a:rPr lang="en-US" altLang="zh-CN" sz="1200" dirty="0" err="1">
                <a:solidFill>
                  <a:schemeClr val="bg1"/>
                </a:solidFill>
              </a:rPr>
              <a:t>WebView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存续起见，不用重复下载，弊端是占用较大内存并且下次打开 </a:t>
            </a:r>
            <a:r>
              <a:rPr lang="en-US" altLang="zh-CN" sz="1200" dirty="0" err="1">
                <a:solidFill>
                  <a:schemeClr val="bg1"/>
                </a:solidFill>
              </a:rPr>
              <a:t>WebView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还是需要重新</a:t>
            </a:r>
            <a:r>
              <a:rPr lang="zh-CN" altLang="en-US" sz="1200" dirty="0" smtClean="0">
                <a:solidFill>
                  <a:schemeClr val="bg1"/>
                </a:solidFill>
              </a:rPr>
              <a:t>下载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bg1"/>
                </a:solidFill>
              </a:rPr>
              <a:t>使用 </a:t>
            </a:r>
            <a:r>
              <a:rPr lang="en-US" altLang="zh-CN" sz="1200" b="1" dirty="0">
                <a:solidFill>
                  <a:schemeClr val="bg1"/>
                </a:solidFill>
              </a:rPr>
              <a:t>GLTF</a:t>
            </a:r>
            <a:r>
              <a:rPr lang="zh-CN" altLang="en-US" sz="1200" b="1" dirty="0">
                <a:solidFill>
                  <a:schemeClr val="bg1"/>
                </a:solidFill>
              </a:rPr>
              <a:t>，贴图与 </a:t>
            </a:r>
            <a:r>
              <a:rPr lang="en-US" altLang="zh-CN" sz="1200" b="1" dirty="0">
                <a:solidFill>
                  <a:schemeClr val="bg1"/>
                </a:solidFill>
              </a:rPr>
              <a:t>Mesh </a:t>
            </a:r>
            <a:r>
              <a:rPr lang="zh-CN" altLang="en-US" sz="1200" b="1" dirty="0" smtClean="0">
                <a:solidFill>
                  <a:schemeClr val="bg1"/>
                </a:solidFill>
              </a:rPr>
              <a:t>分离</a:t>
            </a:r>
            <a:endParaRPr lang="en-US" altLang="zh-CN" sz="1200" b="1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思路就是让单个文件尽量小于 </a:t>
            </a:r>
            <a:r>
              <a:rPr lang="en-US" altLang="zh-CN" sz="1200" dirty="0">
                <a:solidFill>
                  <a:schemeClr val="bg1"/>
                </a:solidFill>
              </a:rPr>
              <a:t>5M</a:t>
            </a:r>
            <a:r>
              <a:rPr lang="zh-CN" altLang="en-US" sz="1200" dirty="0">
                <a:solidFill>
                  <a:schemeClr val="bg1"/>
                </a:solidFill>
              </a:rPr>
              <a:t>，目前最大的 </a:t>
            </a:r>
            <a:r>
              <a:rPr lang="en-US" altLang="zh-CN" sz="1200" dirty="0" err="1">
                <a:solidFill>
                  <a:schemeClr val="bg1"/>
                </a:solidFill>
              </a:rPr>
              <a:t>NormalMap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压缩后 </a:t>
            </a:r>
            <a:r>
              <a:rPr lang="en-US" altLang="zh-CN" sz="1200" dirty="0">
                <a:solidFill>
                  <a:schemeClr val="bg1"/>
                </a:solidFill>
              </a:rPr>
              <a:t>4M </a:t>
            </a:r>
            <a:r>
              <a:rPr lang="zh-CN" altLang="en-US" sz="1200" dirty="0">
                <a:solidFill>
                  <a:schemeClr val="bg1"/>
                </a:solidFill>
              </a:rPr>
              <a:t>左右，应该可以满足 </a:t>
            </a:r>
            <a:r>
              <a:rPr lang="en-US" altLang="zh-CN" sz="1200" dirty="0">
                <a:solidFill>
                  <a:schemeClr val="bg1"/>
                </a:solidFill>
              </a:rPr>
              <a:t>Android </a:t>
            </a:r>
            <a:r>
              <a:rPr lang="zh-CN" altLang="en-US" sz="1200" dirty="0">
                <a:solidFill>
                  <a:schemeClr val="bg1"/>
                </a:solidFill>
              </a:rPr>
              <a:t>端缓存条件，但是依旧会存在重新打开 </a:t>
            </a:r>
            <a:r>
              <a:rPr lang="en-US" altLang="zh-CN" sz="1200" dirty="0">
                <a:solidFill>
                  <a:schemeClr val="bg1"/>
                </a:solidFill>
              </a:rPr>
              <a:t>app </a:t>
            </a:r>
            <a:r>
              <a:rPr lang="zh-CN" altLang="en-US" sz="1200" dirty="0">
                <a:solidFill>
                  <a:schemeClr val="bg1"/>
                </a:solidFill>
              </a:rPr>
              <a:t>后需要重新下载的问题，并且 </a:t>
            </a:r>
            <a:r>
              <a:rPr lang="en-US" altLang="zh-CN" sz="1200" dirty="0" err="1">
                <a:solidFill>
                  <a:schemeClr val="bg1"/>
                </a:solidFill>
              </a:rPr>
              <a:t>GLTFLoader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那块需要有一定的改动，把 </a:t>
            </a:r>
            <a:r>
              <a:rPr lang="en-US" altLang="zh-CN" sz="1200" dirty="0">
                <a:solidFill>
                  <a:schemeClr val="bg1"/>
                </a:solidFill>
              </a:rPr>
              <a:t>GLTF </a:t>
            </a:r>
            <a:r>
              <a:rPr lang="zh-CN" altLang="en-US" sz="1200" dirty="0">
                <a:solidFill>
                  <a:schemeClr val="bg1"/>
                </a:solidFill>
              </a:rPr>
              <a:t>里记录的资源映射到后台下发的资源</a:t>
            </a:r>
            <a:r>
              <a:rPr lang="zh-CN" altLang="en-US" sz="1200" dirty="0" smtClean="0">
                <a:solidFill>
                  <a:schemeClr val="bg1"/>
                </a:solidFill>
              </a:rPr>
              <a:t>链接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bg1"/>
                </a:solidFill>
              </a:rPr>
              <a:t>自己实现 </a:t>
            </a:r>
            <a:r>
              <a:rPr lang="en-US" altLang="zh-CN" sz="1200" b="1" dirty="0" err="1">
                <a:solidFill>
                  <a:schemeClr val="bg1"/>
                </a:solidFill>
              </a:rPr>
              <a:t>WebView</a:t>
            </a:r>
            <a:r>
              <a:rPr lang="en-US" altLang="zh-CN" sz="1200" b="1" dirty="0">
                <a:solidFill>
                  <a:schemeClr val="bg1"/>
                </a:solidFill>
              </a:rPr>
              <a:t> </a:t>
            </a:r>
            <a:r>
              <a:rPr lang="zh-CN" altLang="en-US" sz="1200" b="1" dirty="0" smtClean="0">
                <a:solidFill>
                  <a:schemeClr val="bg1"/>
                </a:solidFill>
              </a:rPr>
              <a:t>缓存</a:t>
            </a:r>
            <a:endParaRPr lang="en-US" altLang="zh-CN" sz="1200" b="1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这里有个开源库，通过拦截系统缓存来实现自定义缓存，这里有个开源的库，需要端上的大佬配合</a:t>
            </a:r>
            <a:r>
              <a:rPr lang="zh-CN" altLang="en-US" sz="1200" dirty="0" smtClean="0">
                <a:solidFill>
                  <a:schemeClr val="bg1"/>
                </a:solidFill>
              </a:rPr>
              <a:t>开发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 err="1" smtClean="0">
                <a:solidFill>
                  <a:schemeClr val="bg1"/>
                </a:solidFill>
              </a:rPr>
              <a:t>awesome.setStorage</a:t>
            </a:r>
            <a:endParaRPr lang="en-US" altLang="zh-CN" sz="1200" b="1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虽然文档提到存储的 </a:t>
            </a:r>
            <a:r>
              <a:rPr lang="en-US" altLang="zh-CN" sz="1200" dirty="0">
                <a:solidFill>
                  <a:schemeClr val="bg1"/>
                </a:solidFill>
              </a:rPr>
              <a:t>data </a:t>
            </a:r>
            <a:r>
              <a:rPr lang="zh-CN" altLang="en-US" sz="1200" dirty="0">
                <a:solidFill>
                  <a:schemeClr val="bg1"/>
                </a:solidFill>
              </a:rPr>
              <a:t>类型是 </a:t>
            </a:r>
            <a:r>
              <a:rPr lang="en-US" altLang="zh-CN" sz="1200" dirty="0" smtClean="0">
                <a:solidFill>
                  <a:schemeClr val="bg1"/>
                </a:solidFill>
              </a:rPr>
              <a:t>any</a:t>
            </a:r>
            <a:r>
              <a:rPr lang="zh-CN" altLang="en-US" sz="1200" dirty="0" smtClean="0">
                <a:solidFill>
                  <a:schemeClr val="bg1"/>
                </a:solidFill>
              </a:rPr>
              <a:t>，但是测试下来无法存储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ArrayBuffer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数据。尝试把 </a:t>
            </a:r>
            <a:r>
              <a:rPr lang="en-US" altLang="zh-CN" sz="1200" dirty="0" err="1">
                <a:solidFill>
                  <a:schemeClr val="bg1"/>
                </a:solidFill>
              </a:rPr>
              <a:t>ArrayBuffer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转 </a:t>
            </a:r>
            <a:r>
              <a:rPr lang="en-US" altLang="zh-CN" sz="1200" dirty="0">
                <a:solidFill>
                  <a:schemeClr val="bg1"/>
                </a:solidFill>
              </a:rPr>
              <a:t>Base64 </a:t>
            </a:r>
            <a:r>
              <a:rPr lang="zh-CN" altLang="en-US" sz="1200" dirty="0">
                <a:solidFill>
                  <a:schemeClr val="bg1"/>
                </a:solidFill>
              </a:rPr>
              <a:t>存储，会报 缓存</a:t>
            </a:r>
            <a:r>
              <a:rPr lang="zh-CN" altLang="en-US" sz="1200" dirty="0" smtClean="0">
                <a:solidFill>
                  <a:schemeClr val="bg1"/>
                </a:solidFill>
              </a:rPr>
              <a:t>超过</a:t>
            </a:r>
            <a:r>
              <a:rPr lang="en-US" altLang="zh-CN" sz="1200" dirty="0" smtClean="0">
                <a:solidFill>
                  <a:schemeClr val="bg1"/>
                </a:solidFill>
              </a:rPr>
              <a:t>5M </a:t>
            </a:r>
            <a:r>
              <a:rPr lang="zh-CN" altLang="en-US" sz="1200" dirty="0">
                <a:solidFill>
                  <a:schemeClr val="bg1"/>
                </a:solidFill>
              </a:rPr>
              <a:t>的</a:t>
            </a:r>
            <a:r>
              <a:rPr lang="zh-CN" altLang="en-US" sz="1200" dirty="0" smtClean="0">
                <a:solidFill>
                  <a:schemeClr val="bg1"/>
                </a:solidFill>
              </a:rPr>
              <a:t>错误。此外，手机上转 </a:t>
            </a:r>
            <a:r>
              <a:rPr lang="en-US" altLang="zh-CN" sz="1200" dirty="0" smtClean="0">
                <a:solidFill>
                  <a:schemeClr val="bg1"/>
                </a:solidFill>
              </a:rPr>
              <a:t>Base64 </a:t>
            </a:r>
            <a:r>
              <a:rPr lang="zh-CN" altLang="en-US" sz="1200" dirty="0" smtClean="0">
                <a:solidFill>
                  <a:schemeClr val="bg1"/>
                </a:solidFill>
              </a:rPr>
              <a:t>也比较耗时，</a:t>
            </a:r>
            <a:r>
              <a:rPr lang="en-US" altLang="zh-CN" sz="1200" dirty="0" smtClean="0">
                <a:solidFill>
                  <a:schemeClr val="bg1"/>
                </a:solidFill>
              </a:rPr>
              <a:t>iPhone8 Plus </a:t>
            </a:r>
            <a:r>
              <a:rPr lang="zh-CN" altLang="en-US" sz="1200" dirty="0" smtClean="0">
                <a:solidFill>
                  <a:schemeClr val="bg1"/>
                </a:solidFill>
              </a:rPr>
              <a:t>转 </a:t>
            </a:r>
            <a:r>
              <a:rPr lang="en-US" altLang="zh-CN" sz="1200" dirty="0" smtClean="0">
                <a:solidFill>
                  <a:schemeClr val="bg1"/>
                </a:solidFill>
              </a:rPr>
              <a:t>5M </a:t>
            </a:r>
            <a:r>
              <a:rPr lang="zh-CN" altLang="en-US" sz="1200" dirty="0" smtClean="0">
                <a:solidFill>
                  <a:schemeClr val="bg1"/>
                </a:solidFill>
              </a:rPr>
              <a:t>的文件需要耗时 </a:t>
            </a:r>
            <a:r>
              <a:rPr lang="en-US" altLang="zh-CN" sz="1200" dirty="0" smtClean="0">
                <a:solidFill>
                  <a:schemeClr val="bg1"/>
                </a:solidFill>
              </a:rPr>
              <a:t>2s </a:t>
            </a:r>
            <a:r>
              <a:rPr lang="zh-CN" altLang="en-US" sz="1200" dirty="0" smtClean="0">
                <a:solidFill>
                  <a:schemeClr val="bg1"/>
                </a:solidFill>
              </a:rPr>
              <a:t>以上，无法接受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 err="1" smtClean="0">
                <a:solidFill>
                  <a:schemeClr val="bg1"/>
                </a:solidFill>
              </a:rPr>
              <a:t>offline.loadUrl</a:t>
            </a:r>
            <a:endParaRPr lang="en-US" altLang="zh-CN" sz="1200" b="1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经测试也不可用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bg1"/>
                </a:solidFill>
              </a:rPr>
              <a:t>离线包</a:t>
            </a:r>
            <a:r>
              <a:rPr lang="zh-CN" altLang="en-US" sz="1200" b="1" dirty="0" smtClean="0">
                <a:solidFill>
                  <a:schemeClr val="bg1"/>
                </a:solidFill>
              </a:rPr>
              <a:t>缓存</a:t>
            </a:r>
            <a:endParaRPr lang="en-US" altLang="zh-CN" sz="1200" b="1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了解下来适合项目打包中的需要预加载的大文件，并不适合产品在后台新增或更新的</a:t>
            </a:r>
            <a:r>
              <a:rPr lang="zh-CN" altLang="en-US" sz="1200" dirty="0" smtClean="0">
                <a:solidFill>
                  <a:schemeClr val="bg1"/>
                </a:solidFill>
              </a:rPr>
              <a:t>资产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 err="1" smtClean="0">
                <a:solidFill>
                  <a:schemeClr val="bg1"/>
                </a:solidFill>
              </a:rPr>
              <a:t>IndexDB</a:t>
            </a:r>
            <a:endParaRPr lang="en-US" altLang="zh-CN" sz="1200" b="1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/>
                </a:solidFill>
              </a:rPr>
              <a:t>Web </a:t>
            </a:r>
            <a:r>
              <a:rPr lang="zh-CN" altLang="en-US" sz="1200" dirty="0" smtClean="0">
                <a:solidFill>
                  <a:schemeClr val="bg1"/>
                </a:solidFill>
              </a:rPr>
              <a:t>中的本地非关系型数据库，可以直接存储二进制内容，相比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LocalStorage</a:t>
            </a:r>
            <a:r>
              <a:rPr lang="zh-CN" altLang="en-US" sz="1200" dirty="0" smtClean="0">
                <a:solidFill>
                  <a:schemeClr val="bg1"/>
                </a:solidFill>
              </a:rPr>
              <a:t>，单个字段的容量可以突破 </a:t>
            </a:r>
            <a:r>
              <a:rPr lang="en-US" altLang="zh-CN" sz="1200" dirty="0" smtClean="0">
                <a:solidFill>
                  <a:schemeClr val="bg1"/>
                </a:solidFill>
              </a:rPr>
              <a:t>5M </a:t>
            </a:r>
            <a:r>
              <a:rPr lang="zh-CN" altLang="en-US" sz="1200" dirty="0" smtClean="0">
                <a:solidFill>
                  <a:schemeClr val="bg1"/>
                </a:solidFill>
              </a:rPr>
              <a:t>的上限，测试下来 </a:t>
            </a:r>
            <a:r>
              <a:rPr lang="en-US" altLang="zh-CN" sz="1200" dirty="0" smtClean="0">
                <a:solidFill>
                  <a:schemeClr val="bg1"/>
                </a:solidFill>
              </a:rPr>
              <a:t>20M </a:t>
            </a:r>
            <a:r>
              <a:rPr lang="zh-CN" altLang="en-US" sz="1200" dirty="0" smtClean="0">
                <a:solidFill>
                  <a:schemeClr val="bg1"/>
                </a:solidFill>
              </a:rPr>
              <a:t>没有问题。但是没有找到粉版里之前使用的先例，对于兼容性问题也存在一定的担心</a:t>
            </a:r>
            <a:endParaRPr lang="en-US" altLang="zh-CN" sz="1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182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-1.5-</a:t>
            </a:r>
            <a:r>
              <a:rPr lang="zh-CN" altLang="en-US" dirty="0"/>
              <a:t>本地缓存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8942" y="1052512"/>
            <a:ext cx="11114116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0CB6F2"/>
                </a:solidFill>
              </a:rPr>
              <a:t>解决方案</a:t>
            </a:r>
            <a:endParaRPr lang="en-US" altLang="zh-CN" sz="1200" dirty="0" smtClean="0">
              <a:solidFill>
                <a:srgbClr val="0CB6F2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最终我们决定试试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IndexedDB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的方案，由于之前粉版并没有使用先例，为了尽量规避问题的发生，我们采取了以下三个策略：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200" dirty="0" smtClean="0">
                <a:solidFill>
                  <a:schemeClr val="bg1"/>
                </a:solidFill>
              </a:rPr>
              <a:t>与基架的同学沟通我们的方案，确认此方案并没有明显的问题，可以试试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200" dirty="0" smtClean="0">
                <a:solidFill>
                  <a:schemeClr val="bg1"/>
                </a:solidFill>
              </a:rPr>
              <a:t>与测试的同学沟通，了解兼容性测试的相关内容，借用相关设备进行兼容性测试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200" dirty="0" smtClean="0">
                <a:solidFill>
                  <a:schemeClr val="bg1"/>
                </a:solidFill>
              </a:rPr>
              <a:t>项目底层提供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IndexedDBMgr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给上层使用，底层分别实现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RealIndexedDB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和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FakeIndexedDB</a:t>
            </a:r>
            <a:r>
              <a:rPr lang="zh-CN" altLang="en-US" sz="1200" dirty="0" smtClean="0">
                <a:solidFill>
                  <a:schemeClr val="bg1"/>
                </a:solidFill>
              </a:rPr>
              <a:t>，如遇线上问题，快速切换到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FakeIndexedDB</a:t>
            </a:r>
            <a:r>
              <a:rPr lang="zh-CN" altLang="en-US" sz="1200" dirty="0" smtClean="0">
                <a:solidFill>
                  <a:schemeClr val="bg1"/>
                </a:solidFill>
              </a:rPr>
              <a:t>，关闭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IndexedDB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的功能 </a:t>
            </a:r>
          </a:p>
        </p:txBody>
      </p:sp>
    </p:spTree>
    <p:extLst>
      <p:ext uri="{BB962C8B-B14F-4D97-AF65-F5344CB8AC3E}">
        <p14:creationId xmlns:p14="http://schemas.microsoft.com/office/powerpoint/2010/main" val="2662468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-1.5-</a:t>
            </a:r>
            <a:r>
              <a:rPr lang="zh-CN" altLang="en-US" dirty="0"/>
              <a:t>序列帧动画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8" y="1369217"/>
            <a:ext cx="2886075" cy="4695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71975" y="1369217"/>
            <a:ext cx="6781800" cy="430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需求：序列帧动画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方案选择：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Shader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实现 </a:t>
            </a:r>
            <a:r>
              <a:rPr lang="en-US" altLang="zh-CN" sz="1200" dirty="0">
                <a:solidFill>
                  <a:schemeClr val="bg1"/>
                </a:solidFill>
              </a:rPr>
              <a:t>or UV </a:t>
            </a:r>
            <a:r>
              <a:rPr lang="zh-CN" altLang="en-US" sz="1200" dirty="0">
                <a:solidFill>
                  <a:schemeClr val="bg1"/>
                </a:solidFill>
              </a:rPr>
              <a:t>动画</a:t>
            </a:r>
            <a:r>
              <a:rPr lang="zh-CN" altLang="en-US" sz="1200" dirty="0" smtClean="0">
                <a:solidFill>
                  <a:schemeClr val="bg1"/>
                </a:solidFill>
              </a:rPr>
              <a:t>实现 </a:t>
            </a:r>
            <a:r>
              <a:rPr lang="en-US" altLang="zh-CN" sz="1200" dirty="0" smtClean="0">
                <a:solidFill>
                  <a:schemeClr val="bg1"/>
                </a:solidFill>
              </a:rPr>
              <a:t>or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js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代码周期性更换贴图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选择 </a:t>
            </a:r>
            <a:r>
              <a:rPr lang="en-US" altLang="zh-CN" sz="1200" dirty="0" smtClean="0">
                <a:solidFill>
                  <a:schemeClr val="bg1"/>
                </a:solidFill>
              </a:rPr>
              <a:t>UV </a:t>
            </a:r>
            <a:r>
              <a:rPr lang="zh-CN" altLang="en-US" sz="1200" dirty="0" smtClean="0">
                <a:solidFill>
                  <a:schemeClr val="bg1"/>
                </a:solidFill>
              </a:rPr>
              <a:t>动画实现的理由：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bg1"/>
                </a:solidFill>
              </a:rPr>
              <a:t>复用动画</a:t>
            </a:r>
            <a:r>
              <a:rPr lang="zh-CN" altLang="en-US" sz="1200" smtClean="0">
                <a:solidFill>
                  <a:schemeClr val="bg1"/>
                </a:solidFill>
              </a:rPr>
              <a:t>配置，</a:t>
            </a:r>
            <a:r>
              <a:rPr lang="zh-CN" altLang="en-US" sz="1200" dirty="0" smtClean="0">
                <a:solidFill>
                  <a:schemeClr val="bg1"/>
                </a:solidFill>
              </a:rPr>
              <a:t>不用再弄一套序列帧系统的配置，而且在 </a:t>
            </a:r>
            <a:r>
              <a:rPr lang="en-US" altLang="zh-CN" sz="1200" dirty="0" smtClean="0">
                <a:solidFill>
                  <a:schemeClr val="bg1"/>
                </a:solidFill>
              </a:rPr>
              <a:t>Unity </a:t>
            </a:r>
            <a:r>
              <a:rPr lang="zh-CN" altLang="en-US" sz="1200" dirty="0" smtClean="0">
                <a:solidFill>
                  <a:schemeClr val="bg1"/>
                </a:solidFill>
              </a:rPr>
              <a:t>里直接就可以所见即所得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更为</a:t>
            </a:r>
            <a:r>
              <a:rPr lang="zh-CN" altLang="en-US" sz="1200" dirty="0" smtClean="0">
                <a:solidFill>
                  <a:schemeClr val="bg1"/>
                </a:solidFill>
              </a:rPr>
              <a:t>灵活，可以</a:t>
            </a:r>
            <a:r>
              <a:rPr lang="zh-CN" altLang="en-US" sz="1200" dirty="0">
                <a:solidFill>
                  <a:schemeClr val="bg1"/>
                </a:solidFill>
              </a:rPr>
              <a:t>设定任一纹理属性为序列帧动画的</a:t>
            </a:r>
            <a:r>
              <a:rPr lang="zh-CN" altLang="en-US" sz="1200" dirty="0" smtClean="0">
                <a:solidFill>
                  <a:schemeClr val="bg1"/>
                </a:solidFill>
              </a:rPr>
              <a:t>目标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问题：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chemeClr val="bg1"/>
                </a:solidFill>
              </a:rPr>
              <a:t>GLTF </a:t>
            </a:r>
            <a:r>
              <a:rPr lang="zh-CN" altLang="en-US" sz="1200" dirty="0" smtClean="0">
                <a:solidFill>
                  <a:schemeClr val="bg1"/>
                </a:solidFill>
              </a:rPr>
              <a:t>仅支持 </a:t>
            </a:r>
            <a:r>
              <a:rPr lang="en-US" altLang="zh-CN" sz="1200" dirty="0" smtClean="0">
                <a:solidFill>
                  <a:schemeClr val="bg1"/>
                </a:solidFill>
              </a:rPr>
              <a:t>TRS </a:t>
            </a:r>
            <a:r>
              <a:rPr lang="zh-CN" altLang="en-US" sz="1200" dirty="0" smtClean="0">
                <a:solidFill>
                  <a:schemeClr val="bg1"/>
                </a:solidFill>
              </a:rPr>
              <a:t>动画，不支持 </a:t>
            </a:r>
            <a:r>
              <a:rPr lang="en-US" altLang="zh-CN" sz="1200" dirty="0" smtClean="0">
                <a:solidFill>
                  <a:schemeClr val="bg1"/>
                </a:solidFill>
              </a:rPr>
              <a:t>UV </a:t>
            </a:r>
            <a:r>
              <a:rPr lang="zh-CN" altLang="en-US" sz="1200" dirty="0" smtClean="0">
                <a:solidFill>
                  <a:schemeClr val="bg1"/>
                </a:solidFill>
              </a:rPr>
              <a:t>动画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解决预案：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200" dirty="0" smtClean="0">
                <a:solidFill>
                  <a:schemeClr val="bg1"/>
                </a:solidFill>
              </a:rPr>
              <a:t>自定义支持 </a:t>
            </a:r>
            <a:r>
              <a:rPr lang="en-US" altLang="zh-CN" sz="1200" dirty="0" smtClean="0">
                <a:solidFill>
                  <a:schemeClr val="bg1"/>
                </a:solidFill>
              </a:rPr>
              <a:t>UV </a:t>
            </a:r>
            <a:r>
              <a:rPr lang="zh-CN" altLang="en-US" sz="1200" dirty="0" smtClean="0">
                <a:solidFill>
                  <a:schemeClr val="bg1"/>
                </a:solidFill>
              </a:rPr>
              <a:t>动画的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glTF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扩展，并在 </a:t>
            </a:r>
            <a:r>
              <a:rPr lang="en-US" altLang="zh-CN" sz="1200" dirty="0" smtClean="0">
                <a:solidFill>
                  <a:schemeClr val="bg1"/>
                </a:solidFill>
              </a:rPr>
              <a:t>Unity </a:t>
            </a:r>
            <a:r>
              <a:rPr lang="zh-CN" altLang="en-US" sz="1200" dirty="0" smtClean="0">
                <a:solidFill>
                  <a:schemeClr val="bg1"/>
                </a:solidFill>
              </a:rPr>
              <a:t>端和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WebGL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端实现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200" dirty="0">
                <a:solidFill>
                  <a:schemeClr val="bg1"/>
                </a:solidFill>
              </a:rPr>
              <a:t>修改 </a:t>
            </a:r>
            <a:r>
              <a:rPr lang="en-US" altLang="zh-CN" sz="1200" dirty="0">
                <a:solidFill>
                  <a:schemeClr val="bg1"/>
                </a:solidFill>
              </a:rPr>
              <a:t>three.js </a:t>
            </a:r>
            <a:r>
              <a:rPr lang="zh-CN" altLang="en-US" sz="1200" dirty="0">
                <a:solidFill>
                  <a:schemeClr val="bg1"/>
                </a:solidFill>
              </a:rPr>
              <a:t>中 </a:t>
            </a:r>
            <a:r>
              <a:rPr lang="en-US" altLang="zh-CN" sz="1200" dirty="0" err="1">
                <a:solidFill>
                  <a:schemeClr val="bg1"/>
                </a:solidFill>
              </a:rPr>
              <a:t>GLTFLoader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的源码，使之支持非官方但是有较多人使用的可以支持材质属性动画的 </a:t>
            </a:r>
            <a:r>
              <a:rPr lang="en-US" altLang="zh-CN" sz="1200" dirty="0" err="1">
                <a:solidFill>
                  <a:schemeClr val="bg1"/>
                </a:solidFill>
              </a:rPr>
              <a:t>KHR_animation_pointer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扩展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为了尽量与广泛使用的方案统一，我们采用预案 </a:t>
            </a:r>
            <a:r>
              <a:rPr lang="en-US" altLang="zh-CN" sz="1200" dirty="0">
                <a:solidFill>
                  <a:schemeClr val="bg1"/>
                </a:solidFill>
              </a:rPr>
              <a:t>2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18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-1.5-</a:t>
            </a:r>
            <a:r>
              <a:rPr lang="zh-CN" altLang="en-US" dirty="0"/>
              <a:t>序列帧动画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71975" y="1369217"/>
            <a:ext cx="67818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接入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KHR_animation_pointer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扩展的预案：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200" dirty="0">
                <a:solidFill>
                  <a:schemeClr val="bg1"/>
                </a:solidFill>
              </a:rPr>
              <a:t>在 </a:t>
            </a:r>
            <a:r>
              <a:rPr lang="en-US" altLang="zh-CN" sz="1200" dirty="0" err="1">
                <a:solidFill>
                  <a:schemeClr val="bg1"/>
                </a:solidFill>
              </a:rPr>
              <a:t>GLTFLoader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的源码里写</a:t>
            </a:r>
            <a:r>
              <a:rPr lang="zh-CN" altLang="en-US" sz="1200" dirty="0" smtClean="0">
                <a:solidFill>
                  <a:schemeClr val="bg1"/>
                </a:solidFill>
              </a:rPr>
              <a:t>死扩展的处理逻辑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200" dirty="0">
                <a:solidFill>
                  <a:schemeClr val="bg1"/>
                </a:solidFill>
              </a:rPr>
              <a:t>用插件的方式向 </a:t>
            </a:r>
            <a:r>
              <a:rPr lang="en-US" altLang="zh-CN" sz="1200" dirty="0" err="1">
                <a:solidFill>
                  <a:schemeClr val="bg1"/>
                </a:solidFill>
              </a:rPr>
              <a:t>GLTFLoader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注册</a:t>
            </a:r>
            <a:r>
              <a:rPr lang="zh-CN" altLang="en-US" sz="1200" dirty="0" smtClean="0">
                <a:solidFill>
                  <a:schemeClr val="bg1"/>
                </a:solidFill>
              </a:rPr>
              <a:t>扩展，但需要对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GLTFParser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动画相关部分进行改造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最终我们采用方案 </a:t>
            </a:r>
            <a:r>
              <a:rPr lang="en-US" altLang="zh-CN" sz="1200" dirty="0" smtClean="0">
                <a:solidFill>
                  <a:schemeClr val="bg1"/>
                </a:solidFill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</a:rPr>
              <a:t>，虽然工作量相对大点，但是可以让插件与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GLTFLoader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解耦，方便以后接入动画相关的其他插件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8" y="1369217"/>
            <a:ext cx="2429214" cy="44106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207" y="3799384"/>
            <a:ext cx="2786451" cy="19805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041" y="3236378"/>
            <a:ext cx="4704101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20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-1.5-</a:t>
            </a:r>
            <a:r>
              <a:rPr lang="zh-CN" altLang="en-US" dirty="0"/>
              <a:t>序列帧动画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57600" y="1538167"/>
            <a:ext cx="7867650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 err="1" smtClean="0">
                <a:solidFill>
                  <a:schemeClr val="bg1"/>
                </a:solidFill>
              </a:rPr>
              <a:t>getAnimationNode</a:t>
            </a:r>
            <a:endParaRPr lang="en-US" altLang="zh-CN" sz="1200" b="1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获取播放动画的目标节点，对于节点动画，可以通过解析 </a:t>
            </a:r>
            <a:r>
              <a:rPr lang="en-US" altLang="zh-CN" sz="1200" dirty="0" smtClean="0">
                <a:solidFill>
                  <a:schemeClr val="bg1"/>
                </a:solidFill>
              </a:rPr>
              <a:t>pointer </a:t>
            </a:r>
            <a:r>
              <a:rPr lang="zh-CN" altLang="en-US" sz="1200" dirty="0" smtClean="0">
                <a:solidFill>
                  <a:schemeClr val="bg1"/>
                </a:solidFill>
              </a:rPr>
              <a:t>来获得，对于材质动画，先返回空，待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postProcessAnimationTrack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时设置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 err="1" smtClean="0">
                <a:solidFill>
                  <a:schemeClr val="bg1"/>
                </a:solidFill>
              </a:rPr>
              <a:t>fillAnimationTrack</a:t>
            </a:r>
            <a:endParaRPr lang="en-US" altLang="zh-CN" sz="1200" b="1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用来创建动画 </a:t>
            </a:r>
            <a:r>
              <a:rPr lang="en-US" altLang="zh-CN" sz="1200" dirty="0" smtClean="0">
                <a:solidFill>
                  <a:schemeClr val="bg1"/>
                </a:solidFill>
              </a:rPr>
              <a:t>Track</a:t>
            </a:r>
            <a:r>
              <a:rPr lang="zh-CN" altLang="en-US" sz="1200" dirty="0" smtClean="0">
                <a:solidFill>
                  <a:schemeClr val="bg1"/>
                </a:solidFill>
              </a:rPr>
              <a:t>，节点动画用默认 </a:t>
            </a:r>
            <a:r>
              <a:rPr lang="en-US" altLang="zh-CN" sz="1200" dirty="0" smtClean="0">
                <a:solidFill>
                  <a:schemeClr val="bg1"/>
                </a:solidFill>
              </a:rPr>
              <a:t>fallback </a:t>
            </a:r>
            <a:r>
              <a:rPr lang="zh-CN" altLang="en-US" sz="1200" dirty="0" smtClean="0">
                <a:solidFill>
                  <a:schemeClr val="bg1"/>
                </a:solidFill>
              </a:rPr>
              <a:t>的就行，材质动画会在这里创建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VectorKeyframeTrack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类型的 </a:t>
            </a:r>
            <a:r>
              <a:rPr lang="en-US" altLang="zh-CN" sz="1200" dirty="0" smtClean="0">
                <a:solidFill>
                  <a:schemeClr val="bg1"/>
                </a:solidFill>
              </a:rPr>
              <a:t>Track</a:t>
            </a:r>
            <a:r>
              <a:rPr lang="zh-CN" altLang="en-US" sz="1200" dirty="0" smtClean="0">
                <a:solidFill>
                  <a:schemeClr val="bg1"/>
                </a:solidFill>
              </a:rPr>
              <a:t>，但是此时目标节点是哪个还未知，所以 </a:t>
            </a:r>
            <a:r>
              <a:rPr lang="en-US" altLang="zh-CN" sz="1200" dirty="0" smtClean="0">
                <a:solidFill>
                  <a:schemeClr val="bg1"/>
                </a:solidFill>
              </a:rPr>
              <a:t>name </a:t>
            </a:r>
            <a:r>
              <a:rPr lang="zh-CN" altLang="en-US" sz="1200" dirty="0" smtClean="0">
                <a:solidFill>
                  <a:schemeClr val="bg1"/>
                </a:solidFill>
              </a:rPr>
              <a:t>会加上扩展前缀，留待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postProcessAnimationTrack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时处理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 err="1" smtClean="0">
                <a:solidFill>
                  <a:schemeClr val="bg1"/>
                </a:solidFill>
              </a:rPr>
              <a:t>postProcessAnimationTrack</a:t>
            </a:r>
            <a:endParaRPr lang="en-US" altLang="zh-CN" sz="1200" b="1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用来后处理材质动画，通过 </a:t>
            </a:r>
            <a:r>
              <a:rPr lang="en-US" altLang="zh-CN" sz="1200" dirty="0" smtClean="0">
                <a:solidFill>
                  <a:schemeClr val="bg1"/>
                </a:solidFill>
              </a:rPr>
              <a:t>pointer </a:t>
            </a:r>
            <a:r>
              <a:rPr lang="zh-CN" altLang="en-US" sz="1200" dirty="0" smtClean="0">
                <a:solidFill>
                  <a:schemeClr val="bg1"/>
                </a:solidFill>
              </a:rPr>
              <a:t>中指定的材质找到对应的节点，修改 </a:t>
            </a:r>
            <a:r>
              <a:rPr lang="en-US" altLang="zh-CN" sz="1200" dirty="0" smtClean="0">
                <a:solidFill>
                  <a:schemeClr val="bg1"/>
                </a:solidFill>
              </a:rPr>
              <a:t>Track </a:t>
            </a:r>
            <a:r>
              <a:rPr lang="zh-CN" altLang="en-US" sz="1200" dirty="0" smtClean="0">
                <a:solidFill>
                  <a:schemeClr val="bg1"/>
                </a:solidFill>
              </a:rPr>
              <a:t>的 </a:t>
            </a:r>
            <a:r>
              <a:rPr lang="en-US" altLang="zh-CN" sz="1200" dirty="0" smtClean="0">
                <a:solidFill>
                  <a:schemeClr val="bg1"/>
                </a:solidFill>
              </a:rPr>
              <a:t>name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9903" y="1186968"/>
            <a:ext cx="3408218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err="1" smtClean="0">
                <a:solidFill>
                  <a:srgbClr val="0CB6F2"/>
                </a:solidFill>
              </a:rPr>
              <a:t>GLTFParser</a:t>
            </a:r>
            <a:r>
              <a:rPr lang="en-US" altLang="zh-CN" sz="1200" dirty="0" smtClean="0">
                <a:solidFill>
                  <a:srgbClr val="0CB6F2"/>
                </a:solidFill>
              </a:rPr>
              <a:t> </a:t>
            </a:r>
            <a:r>
              <a:rPr lang="zh-CN" altLang="en-US" sz="1200" dirty="0" smtClean="0">
                <a:solidFill>
                  <a:srgbClr val="0CB6F2"/>
                </a:solidFill>
              </a:rPr>
              <a:t>的 </a:t>
            </a:r>
            <a:r>
              <a:rPr lang="en-US" altLang="zh-CN" sz="1200" dirty="0" err="1" smtClean="0">
                <a:solidFill>
                  <a:srgbClr val="0CB6F2"/>
                </a:solidFill>
              </a:rPr>
              <a:t>loadAnimation</a:t>
            </a:r>
            <a:r>
              <a:rPr lang="en-US" altLang="zh-CN" sz="1200" dirty="0" smtClean="0">
                <a:solidFill>
                  <a:srgbClr val="0CB6F2"/>
                </a:solidFill>
              </a:rPr>
              <a:t> </a:t>
            </a:r>
            <a:r>
              <a:rPr lang="zh-CN" altLang="en-US" sz="1200" dirty="0" smtClean="0">
                <a:solidFill>
                  <a:srgbClr val="0CB6F2"/>
                </a:solidFill>
              </a:rPr>
              <a:t>改造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3" y="1678078"/>
            <a:ext cx="2364581" cy="45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37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 smtClean="0"/>
              <a:t>-1.5-</a:t>
            </a:r>
            <a:r>
              <a:rPr lang="zh-CN" altLang="en-US" dirty="0"/>
              <a:t>序列帧动画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0099" y="1369217"/>
            <a:ext cx="10544175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0CB6F2"/>
                </a:solidFill>
              </a:rPr>
              <a:t>序列帧动画偶发闪烁问题的解决</a:t>
            </a:r>
            <a:endParaRPr lang="en-US" altLang="zh-CN" sz="1200" dirty="0" smtClean="0">
              <a:solidFill>
                <a:srgbClr val="0CB6F2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</a:rPr>
              <a:t>问题</a:t>
            </a:r>
            <a:endParaRPr lang="en-US" altLang="zh-CN" sz="1200" b="1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播放序列帧动画时偶发闪烁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</a:rPr>
              <a:t>原因</a:t>
            </a:r>
            <a:endParaRPr lang="en-US" altLang="zh-CN" sz="1200" b="1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动画的插值类型设置为了 </a:t>
            </a:r>
            <a:r>
              <a:rPr lang="en-US" altLang="zh-CN" sz="1200" dirty="0" smtClean="0">
                <a:solidFill>
                  <a:schemeClr val="bg1"/>
                </a:solidFill>
              </a:rPr>
              <a:t>LINEAR</a:t>
            </a:r>
            <a:r>
              <a:rPr lang="zh-CN" altLang="en-US" sz="1200" dirty="0" smtClean="0">
                <a:solidFill>
                  <a:schemeClr val="bg1"/>
                </a:solidFill>
              </a:rPr>
              <a:t>，对于序列帧动画来说，</a:t>
            </a:r>
            <a:r>
              <a:rPr lang="en-US" altLang="zh-CN" sz="1200" dirty="0" smtClean="0">
                <a:solidFill>
                  <a:schemeClr val="bg1"/>
                </a:solidFill>
              </a:rPr>
              <a:t>offset </a:t>
            </a:r>
            <a:r>
              <a:rPr lang="zh-CN" altLang="en-US" sz="1200" dirty="0" smtClean="0">
                <a:solidFill>
                  <a:schemeClr val="bg1"/>
                </a:solidFill>
              </a:rPr>
              <a:t>和 </a:t>
            </a:r>
            <a:r>
              <a:rPr lang="en-US" altLang="zh-CN" sz="1200" dirty="0" smtClean="0">
                <a:solidFill>
                  <a:schemeClr val="bg1"/>
                </a:solidFill>
              </a:rPr>
              <a:t>scale </a:t>
            </a:r>
            <a:r>
              <a:rPr lang="zh-CN" altLang="en-US" sz="1200" dirty="0" smtClean="0">
                <a:solidFill>
                  <a:schemeClr val="bg1"/>
                </a:solidFill>
              </a:rPr>
              <a:t>的采样不需要线性插值，只需要沿用前一个关键帧的就行，</a:t>
            </a:r>
            <a:r>
              <a:rPr lang="zh-CN" altLang="en-US" sz="1200" dirty="0">
                <a:solidFill>
                  <a:schemeClr val="bg1"/>
                </a:solidFill>
              </a:rPr>
              <a:t>插值类型应为 </a:t>
            </a:r>
            <a:r>
              <a:rPr lang="en-US" altLang="zh-CN" sz="1200" dirty="0" smtClean="0">
                <a:solidFill>
                  <a:schemeClr val="bg1"/>
                </a:solidFill>
              </a:rPr>
              <a:t>STEP</a:t>
            </a:r>
            <a:r>
              <a:rPr lang="zh-CN" altLang="en-US" sz="1200" dirty="0" smtClean="0">
                <a:solidFill>
                  <a:schemeClr val="bg1"/>
                </a:solidFill>
              </a:rPr>
              <a:t>。但是 </a:t>
            </a:r>
            <a:r>
              <a:rPr lang="en-US" altLang="zh-CN" sz="1200" dirty="0" smtClean="0">
                <a:solidFill>
                  <a:schemeClr val="bg1"/>
                </a:solidFill>
              </a:rPr>
              <a:t>Unity </a:t>
            </a:r>
            <a:r>
              <a:rPr lang="zh-CN" altLang="en-US" sz="1200" dirty="0" smtClean="0">
                <a:solidFill>
                  <a:schemeClr val="bg1"/>
                </a:solidFill>
              </a:rPr>
              <a:t>的动画系统并没有插值类型一说，它是通过曲线 </a:t>
            </a:r>
            <a:r>
              <a:rPr lang="en-US" altLang="zh-CN" sz="1200" dirty="0" smtClean="0">
                <a:solidFill>
                  <a:schemeClr val="bg1"/>
                </a:solidFill>
              </a:rPr>
              <a:t>Curve </a:t>
            </a:r>
            <a:r>
              <a:rPr lang="zh-CN" altLang="en-US" sz="1200" dirty="0" smtClean="0">
                <a:solidFill>
                  <a:schemeClr val="bg1"/>
                </a:solidFill>
              </a:rPr>
              <a:t>来描述动画关键帧之间的过渡的，导出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glTF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的时候统一把插值类型设为了 </a:t>
            </a:r>
            <a:r>
              <a:rPr lang="en-US" altLang="zh-CN" sz="1200" dirty="0" smtClean="0">
                <a:solidFill>
                  <a:schemeClr val="bg1"/>
                </a:solidFill>
              </a:rPr>
              <a:t>LINEAR</a:t>
            </a:r>
            <a:r>
              <a:rPr lang="zh-CN" altLang="en-US" sz="1200" dirty="0" smtClean="0">
                <a:solidFill>
                  <a:schemeClr val="bg1"/>
                </a:solidFill>
              </a:rPr>
              <a:t>。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</a:rPr>
              <a:t>解决预案</a:t>
            </a:r>
            <a:endParaRPr lang="en-US" altLang="zh-CN" sz="1200" b="1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200" dirty="0">
                <a:solidFill>
                  <a:schemeClr val="bg1"/>
                </a:solidFill>
              </a:rPr>
              <a:t>通过动画名称规范解决，比如名称带 </a:t>
            </a:r>
            <a:r>
              <a:rPr lang="en-US" altLang="zh-CN" sz="1200" dirty="0">
                <a:solidFill>
                  <a:schemeClr val="bg1"/>
                </a:solidFill>
              </a:rPr>
              <a:t>_STEP </a:t>
            </a:r>
            <a:r>
              <a:rPr lang="zh-CN" altLang="en-US" sz="1200" dirty="0">
                <a:solidFill>
                  <a:schemeClr val="bg1"/>
                </a:solidFill>
              </a:rPr>
              <a:t>后缀，则 </a:t>
            </a:r>
            <a:r>
              <a:rPr lang="en-US" altLang="zh-CN" sz="1200" dirty="0">
                <a:solidFill>
                  <a:schemeClr val="bg1"/>
                </a:solidFill>
              </a:rPr>
              <a:t>Unity </a:t>
            </a:r>
            <a:r>
              <a:rPr lang="zh-CN" altLang="en-US" sz="1200" dirty="0">
                <a:solidFill>
                  <a:schemeClr val="bg1"/>
                </a:solidFill>
              </a:rPr>
              <a:t>导出 </a:t>
            </a:r>
            <a:r>
              <a:rPr lang="en-US" altLang="zh-CN" sz="1200" dirty="0">
                <a:solidFill>
                  <a:schemeClr val="bg1"/>
                </a:solidFill>
              </a:rPr>
              <a:t>STEP </a:t>
            </a:r>
            <a:r>
              <a:rPr lang="zh-CN" altLang="en-US" sz="1200" dirty="0">
                <a:solidFill>
                  <a:schemeClr val="bg1"/>
                </a:solidFill>
              </a:rPr>
              <a:t>类型的动画或者 </a:t>
            </a:r>
            <a:r>
              <a:rPr lang="en-US" altLang="zh-CN" sz="1200" dirty="0">
                <a:solidFill>
                  <a:schemeClr val="bg1"/>
                </a:solidFill>
              </a:rPr>
              <a:t>three.js </a:t>
            </a:r>
            <a:r>
              <a:rPr lang="zh-CN" altLang="en-US" sz="1200" dirty="0">
                <a:solidFill>
                  <a:schemeClr val="bg1"/>
                </a:solidFill>
              </a:rPr>
              <a:t>导入时做处理</a:t>
            </a:r>
            <a:r>
              <a:rPr lang="zh-CN" altLang="en-US" sz="1200" dirty="0" smtClean="0">
                <a:solidFill>
                  <a:schemeClr val="bg1"/>
                </a:solidFill>
              </a:rPr>
              <a:t>。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200" dirty="0">
                <a:solidFill>
                  <a:schemeClr val="bg1"/>
                </a:solidFill>
              </a:rPr>
              <a:t>动画导出时判断所有关键帧的左右切线是不是无穷大，若是，则设置插值类型为 </a:t>
            </a:r>
            <a:r>
              <a:rPr lang="en-US" altLang="zh-CN" sz="1200" dirty="0">
                <a:solidFill>
                  <a:schemeClr val="bg1"/>
                </a:solidFill>
              </a:rPr>
              <a:t>STEP</a:t>
            </a:r>
            <a:r>
              <a:rPr lang="zh-CN" altLang="en-US" sz="1200" dirty="0" smtClean="0">
                <a:solidFill>
                  <a:schemeClr val="bg1"/>
                </a:solidFill>
              </a:rPr>
              <a:t>。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200" dirty="0">
                <a:solidFill>
                  <a:schemeClr val="bg1"/>
                </a:solidFill>
              </a:rPr>
              <a:t>添加指定动画插值类型的组件，</a:t>
            </a:r>
            <a:r>
              <a:rPr lang="en-US" altLang="zh-CN" sz="1200" dirty="0">
                <a:solidFill>
                  <a:schemeClr val="bg1"/>
                </a:solidFill>
              </a:rPr>
              <a:t>Unity </a:t>
            </a:r>
            <a:r>
              <a:rPr lang="zh-CN" altLang="en-US" sz="1200" dirty="0">
                <a:solidFill>
                  <a:schemeClr val="bg1"/>
                </a:solidFill>
              </a:rPr>
              <a:t>导出时通过寻找这个组件来确认插值类型。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bg1"/>
                </a:solidFill>
              </a:rPr>
              <a:t>解决</a:t>
            </a:r>
            <a:endParaRPr lang="en-US" altLang="zh-CN" sz="1200" b="1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由于目前只有序列帧动画导出需要 </a:t>
            </a:r>
            <a:r>
              <a:rPr lang="en-US" altLang="zh-CN" sz="1200" dirty="0" smtClean="0">
                <a:solidFill>
                  <a:schemeClr val="bg1"/>
                </a:solidFill>
              </a:rPr>
              <a:t>STEP </a:t>
            </a:r>
            <a:r>
              <a:rPr lang="zh-CN" altLang="en-US" sz="1200" dirty="0" smtClean="0">
                <a:solidFill>
                  <a:schemeClr val="bg1"/>
                </a:solidFill>
              </a:rPr>
              <a:t>的插值类型，而且预案 </a:t>
            </a:r>
            <a:r>
              <a:rPr lang="en-US" altLang="zh-CN" sz="1200" dirty="0" smtClean="0">
                <a:solidFill>
                  <a:schemeClr val="bg1"/>
                </a:solidFill>
              </a:rPr>
              <a:t>2 </a:t>
            </a:r>
            <a:r>
              <a:rPr lang="zh-CN" altLang="en-US" sz="1200" dirty="0" smtClean="0">
                <a:solidFill>
                  <a:schemeClr val="bg1"/>
                </a:solidFill>
              </a:rPr>
              <a:t>中的条件是</a:t>
            </a:r>
            <a:r>
              <a:rPr lang="zh-CN" altLang="en-US" sz="1200" dirty="0">
                <a:solidFill>
                  <a:schemeClr val="bg1"/>
                </a:solidFill>
              </a:rPr>
              <a:t>插值类型为 </a:t>
            </a:r>
            <a:r>
              <a:rPr lang="en-US" altLang="zh-CN" sz="1200" dirty="0" smtClean="0">
                <a:solidFill>
                  <a:schemeClr val="bg1"/>
                </a:solidFill>
              </a:rPr>
              <a:t>STEP </a:t>
            </a:r>
            <a:r>
              <a:rPr lang="zh-CN" altLang="en-US" sz="1200" dirty="0" smtClean="0">
                <a:solidFill>
                  <a:schemeClr val="bg1"/>
                </a:solidFill>
              </a:rPr>
              <a:t>的充分非必要条件。为了简化导出操作，也为了尽量减少一些不必要的规范，所以最终决定采用预案 </a:t>
            </a:r>
            <a:r>
              <a:rPr lang="en-US" altLang="zh-CN" sz="1200" dirty="0" smtClean="0">
                <a:solidFill>
                  <a:schemeClr val="bg1"/>
                </a:solidFill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</a:rPr>
              <a:t>，当以后预案 </a:t>
            </a:r>
            <a:r>
              <a:rPr lang="en-US" altLang="zh-CN" sz="1200" dirty="0" smtClean="0">
                <a:solidFill>
                  <a:schemeClr val="bg1"/>
                </a:solidFill>
              </a:rPr>
              <a:t>2 </a:t>
            </a:r>
            <a:r>
              <a:rPr lang="zh-CN" altLang="en-US" sz="1200" dirty="0" smtClean="0">
                <a:solidFill>
                  <a:schemeClr val="bg1"/>
                </a:solidFill>
              </a:rPr>
              <a:t>不满足要求是，可以考虑再加上预案 </a:t>
            </a:r>
            <a:r>
              <a:rPr lang="en-US" altLang="zh-CN" sz="1200" dirty="0" smtClean="0">
                <a:solidFill>
                  <a:schemeClr val="bg1"/>
                </a:solidFill>
              </a:rPr>
              <a:t>1 </a:t>
            </a:r>
            <a:r>
              <a:rPr lang="zh-CN" altLang="en-US" sz="1200" dirty="0" smtClean="0">
                <a:solidFill>
                  <a:schemeClr val="bg1"/>
                </a:solidFill>
              </a:rPr>
              <a:t>或预案 </a:t>
            </a:r>
            <a:r>
              <a:rPr lang="en-US" altLang="zh-CN" sz="1200" dirty="0" smtClean="0">
                <a:solidFill>
                  <a:schemeClr val="bg1"/>
                </a:solidFill>
              </a:rPr>
              <a:t>3 </a:t>
            </a:r>
            <a:r>
              <a:rPr lang="zh-CN" altLang="en-US" sz="1200" dirty="0" smtClean="0">
                <a:solidFill>
                  <a:schemeClr val="bg1"/>
                </a:solidFill>
              </a:rPr>
              <a:t>的需求。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57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-2.0-</a:t>
            </a:r>
            <a:r>
              <a:rPr lang="zh-CN" altLang="en-US" dirty="0"/>
              <a:t>项目框架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" y="1550863"/>
            <a:ext cx="5819775" cy="22002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5197" y="1144030"/>
            <a:ext cx="2344189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rgbClr val="0CB6F2"/>
                </a:solidFill>
              </a:rPr>
              <a:t>Avatar Manager </a:t>
            </a:r>
            <a:r>
              <a:rPr lang="zh-CN" altLang="en-US" sz="1200" dirty="0" smtClean="0">
                <a:solidFill>
                  <a:srgbClr val="0CB6F2"/>
                </a:solidFill>
              </a:rPr>
              <a:t>调整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95197" y="4480559"/>
            <a:ext cx="1064029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err="1" smtClean="0">
                <a:solidFill>
                  <a:srgbClr val="0CB6F2"/>
                </a:solidFill>
              </a:rPr>
              <a:t>glTF</a:t>
            </a:r>
            <a:r>
              <a:rPr lang="en-US" altLang="zh-CN" sz="1200" dirty="0" smtClean="0">
                <a:solidFill>
                  <a:srgbClr val="0CB6F2"/>
                </a:solidFill>
              </a:rPr>
              <a:t> </a:t>
            </a:r>
            <a:r>
              <a:rPr lang="zh-CN" altLang="en-US" sz="1200" dirty="0" smtClean="0">
                <a:solidFill>
                  <a:srgbClr val="0CB6F2"/>
                </a:solidFill>
              </a:rPr>
              <a:t>资源调整</a:t>
            </a:r>
            <a:endParaRPr lang="en-US" altLang="zh-CN" sz="1200" dirty="0" smtClean="0">
              <a:solidFill>
                <a:srgbClr val="0CB6F2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由于一个网格可能会对应多套材质配置而产生不同的部件（衣服</a:t>
            </a:r>
            <a:r>
              <a:rPr lang="en-US" altLang="zh-CN" sz="1200" dirty="0" smtClean="0">
                <a:solidFill>
                  <a:schemeClr val="bg1"/>
                </a:solidFill>
              </a:rPr>
              <a:t>/</a:t>
            </a:r>
            <a:r>
              <a:rPr lang="zh-CN" altLang="en-US" sz="1200" dirty="0" smtClean="0">
                <a:solidFill>
                  <a:schemeClr val="bg1"/>
                </a:solidFill>
              </a:rPr>
              <a:t>裤子</a:t>
            </a:r>
            <a:r>
              <a:rPr lang="en-US" altLang="zh-CN" sz="1200" dirty="0" smtClean="0">
                <a:solidFill>
                  <a:schemeClr val="bg1"/>
                </a:solidFill>
              </a:rPr>
              <a:t>/</a:t>
            </a:r>
            <a:r>
              <a:rPr lang="zh-CN" altLang="en-US" sz="1200" dirty="0" smtClean="0">
                <a:solidFill>
                  <a:schemeClr val="bg1"/>
                </a:solidFill>
              </a:rPr>
              <a:t>眉毛等），故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glTF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资产里不包含材质和纹理资产，材质由自定义的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json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配置，材质配置由 </a:t>
            </a:r>
            <a:r>
              <a:rPr lang="en-US" altLang="zh-CN" sz="1200" dirty="0" smtClean="0">
                <a:solidFill>
                  <a:schemeClr val="bg1"/>
                </a:solidFill>
              </a:rPr>
              <a:t>Unity </a:t>
            </a:r>
            <a:r>
              <a:rPr lang="zh-CN" altLang="en-US" sz="1200" dirty="0" smtClean="0">
                <a:solidFill>
                  <a:schemeClr val="bg1"/>
                </a:solidFill>
              </a:rPr>
              <a:t>工具导出。</a:t>
            </a:r>
          </a:p>
        </p:txBody>
      </p:sp>
    </p:spTree>
    <p:extLst>
      <p:ext uri="{BB962C8B-B14F-4D97-AF65-F5344CB8AC3E}">
        <p14:creationId xmlns:p14="http://schemas.microsoft.com/office/powerpoint/2010/main" val="379052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5587352" y="1850427"/>
            <a:ext cx="4392489" cy="31571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2400" dirty="0">
                <a:solidFill>
                  <a:srgbClr val="1890DA"/>
                </a:solidFill>
              </a:rPr>
              <a:t>01. </a:t>
            </a:r>
            <a:r>
              <a:rPr lang="en-US" altLang="zh-CN" sz="2400" dirty="0">
                <a:solidFill>
                  <a:srgbClr val="1890DA"/>
                </a:solidFill>
              </a:rPr>
              <a:t> </a:t>
            </a:r>
            <a:r>
              <a:rPr lang="zh-CN" altLang="en-US" sz="2400" dirty="0">
                <a:solidFill>
                  <a:srgbClr val="1890DA"/>
                </a:solidFill>
              </a:rPr>
              <a:t>主要成果</a:t>
            </a:r>
            <a:endParaRPr sz="2400" dirty="0">
              <a:solidFill>
                <a:srgbClr val="1890DA"/>
              </a:solidFill>
            </a:endParaRPr>
          </a:p>
          <a:p>
            <a:pPr>
              <a:lnSpc>
                <a:spcPct val="120000"/>
              </a:lnSpc>
              <a:defRPr sz="20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400" spc="300" dirty="0">
              <a:solidFill>
                <a:srgbClr val="1890DA"/>
              </a:solidFill>
            </a:endParaRPr>
          </a:p>
          <a:p>
            <a:pPr>
              <a:lnSpc>
                <a:spcPct val="120000"/>
              </a:lnSpc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2400" dirty="0">
                <a:solidFill>
                  <a:srgbClr val="1890DA"/>
                </a:solidFill>
              </a:rPr>
              <a:t>02.  </a:t>
            </a:r>
            <a:r>
              <a:rPr lang="zh-CN" altLang="en-US" sz="2400" dirty="0">
                <a:solidFill>
                  <a:srgbClr val="1890DA"/>
                </a:solidFill>
              </a:rPr>
              <a:t>自我评估</a:t>
            </a:r>
            <a:r>
              <a:rPr sz="2400" dirty="0">
                <a:solidFill>
                  <a:srgbClr val="1890DA"/>
                </a:solidFill>
              </a:rPr>
              <a:t> </a:t>
            </a:r>
          </a:p>
          <a:p>
            <a:pPr>
              <a:lnSpc>
                <a:spcPct val="120000"/>
              </a:lnSpc>
              <a:defRPr sz="12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400" spc="300" dirty="0">
              <a:solidFill>
                <a:srgbClr val="1890DA"/>
              </a:solidFill>
            </a:endParaRPr>
          </a:p>
          <a:p>
            <a:pPr>
              <a:lnSpc>
                <a:spcPct val="120000"/>
              </a:lnSpc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2400" dirty="0">
                <a:solidFill>
                  <a:srgbClr val="1890DA"/>
                </a:solidFill>
              </a:rPr>
              <a:t>03. </a:t>
            </a:r>
            <a:r>
              <a:rPr lang="en-US" altLang="zh-CN" sz="2400" dirty="0">
                <a:solidFill>
                  <a:srgbClr val="1890DA"/>
                </a:solidFill>
              </a:rPr>
              <a:t> </a:t>
            </a:r>
            <a:r>
              <a:rPr lang="zh-CN" altLang="en-US" sz="2400" dirty="0">
                <a:solidFill>
                  <a:srgbClr val="1890DA"/>
                </a:solidFill>
              </a:rPr>
              <a:t>晋升后岗位职责与目标</a:t>
            </a:r>
          </a:p>
          <a:p>
            <a:pPr>
              <a:lnSpc>
                <a:spcPct val="120000"/>
              </a:lnSpc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2400" dirty="0">
              <a:solidFill>
                <a:srgbClr val="1890DA"/>
              </a:solidFill>
            </a:endParaRPr>
          </a:p>
          <a:p>
            <a:pPr>
              <a:lnSpc>
                <a:spcPct val="120000"/>
              </a:lnSpc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2400" dirty="0">
                <a:solidFill>
                  <a:srgbClr val="1890DA"/>
                </a:solidFill>
              </a:rPr>
              <a:t>04.  </a:t>
            </a:r>
            <a:r>
              <a:rPr lang="zh-CN" altLang="en-US" sz="2400" dirty="0">
                <a:solidFill>
                  <a:srgbClr val="1890DA"/>
                </a:solidFill>
              </a:rPr>
              <a:t>对公司的建议及意见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</a:t>
            </a:r>
            <a:r>
              <a:rPr lang="en-US" altLang="zh-CN" dirty="0" smtClean="0"/>
              <a:t>2.0-Human Avatar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63573" y="1350789"/>
            <a:ext cx="109728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对齐 </a:t>
            </a:r>
            <a:r>
              <a:rPr lang="en-US" altLang="zh-CN" sz="1200" dirty="0" smtClean="0">
                <a:solidFill>
                  <a:schemeClr val="bg1"/>
                </a:solidFill>
              </a:rPr>
              <a:t>UE </a:t>
            </a:r>
            <a:r>
              <a:rPr lang="zh-CN" altLang="en-US" sz="1200" dirty="0" smtClean="0">
                <a:solidFill>
                  <a:schemeClr val="bg1"/>
                </a:solidFill>
              </a:rPr>
              <a:t>的 </a:t>
            </a:r>
            <a:r>
              <a:rPr lang="en-US" altLang="zh-CN" sz="1200" dirty="0" smtClean="0">
                <a:solidFill>
                  <a:schemeClr val="bg1"/>
                </a:solidFill>
              </a:rPr>
              <a:t>Human Avatar </a:t>
            </a:r>
            <a:r>
              <a:rPr lang="zh-CN" altLang="en-US" sz="1200" dirty="0" smtClean="0">
                <a:solidFill>
                  <a:schemeClr val="bg1"/>
                </a:solidFill>
              </a:rPr>
              <a:t>系统，对标</a:t>
            </a:r>
            <a:r>
              <a:rPr lang="en-US" altLang="zh-CN" sz="1200" dirty="0" smtClean="0">
                <a:solidFill>
                  <a:schemeClr val="bg1"/>
                </a:solidFill>
              </a:rPr>
              <a:t>《</a:t>
            </a:r>
            <a:r>
              <a:rPr lang="zh-CN" altLang="en-US" sz="1200" dirty="0" smtClean="0">
                <a:solidFill>
                  <a:schemeClr val="bg1"/>
                </a:solidFill>
              </a:rPr>
              <a:t>以闪亮之名</a:t>
            </a:r>
            <a:r>
              <a:rPr lang="en-US" altLang="zh-CN" sz="1200" dirty="0" smtClean="0">
                <a:solidFill>
                  <a:schemeClr val="bg1"/>
                </a:solidFill>
              </a:rPr>
              <a:t>》</a:t>
            </a:r>
            <a:r>
              <a:rPr lang="zh-CN" altLang="en-US" sz="1200" dirty="0" smtClean="0">
                <a:solidFill>
                  <a:schemeClr val="bg1"/>
                </a:solidFill>
              </a:rPr>
              <a:t>和</a:t>
            </a:r>
            <a:r>
              <a:rPr lang="en-US" altLang="zh-CN" sz="1200" dirty="0" smtClean="0">
                <a:solidFill>
                  <a:schemeClr val="bg1"/>
                </a:solidFill>
              </a:rPr>
              <a:t>《</a:t>
            </a:r>
            <a:r>
              <a:rPr lang="zh-CN" altLang="en-US" sz="1200" dirty="0" smtClean="0">
                <a:solidFill>
                  <a:schemeClr val="bg1"/>
                </a:solidFill>
              </a:rPr>
              <a:t>闪耀暖暖</a:t>
            </a:r>
            <a:r>
              <a:rPr lang="en-US" altLang="zh-CN" sz="1200" dirty="0" smtClean="0">
                <a:solidFill>
                  <a:schemeClr val="bg1"/>
                </a:solidFill>
              </a:rPr>
              <a:t>》</a:t>
            </a:r>
            <a:r>
              <a:rPr lang="zh-CN" altLang="en-US" sz="1200" dirty="0" smtClean="0">
                <a:solidFill>
                  <a:schemeClr val="bg1"/>
                </a:solidFill>
              </a:rPr>
              <a:t>等换装游戏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350789"/>
            <a:ext cx="2206298" cy="47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76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</a:t>
            </a:r>
            <a:r>
              <a:rPr lang="en-US" altLang="zh-CN" dirty="0" smtClean="0"/>
              <a:t>2.0-Human Avatar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9125" y="1209675"/>
            <a:ext cx="109728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chemeClr val="bg1"/>
                </a:solidFill>
              </a:rPr>
              <a:t>换装系统</a:t>
            </a:r>
            <a:r>
              <a:rPr lang="zh-CN" altLang="en-US" sz="1200" dirty="0" smtClean="0">
                <a:solidFill>
                  <a:schemeClr val="bg1"/>
                </a:solidFill>
              </a:rPr>
              <a:t>：身体分为手臂、腹部等十个 </a:t>
            </a:r>
            <a:r>
              <a:rPr lang="en-US" altLang="zh-CN" sz="1200" dirty="0" smtClean="0">
                <a:solidFill>
                  <a:schemeClr val="bg1"/>
                </a:solidFill>
              </a:rPr>
              <a:t>Part</a:t>
            </a:r>
            <a:r>
              <a:rPr lang="zh-CN" altLang="en-US" sz="1200" dirty="0" smtClean="0">
                <a:solidFill>
                  <a:schemeClr val="bg1"/>
                </a:solidFill>
              </a:rPr>
              <a:t>，实现 </a:t>
            </a:r>
            <a:r>
              <a:rPr lang="en-US" altLang="zh-CN" sz="1200" dirty="0" smtClean="0">
                <a:solidFill>
                  <a:schemeClr val="bg1"/>
                </a:solidFill>
              </a:rPr>
              <a:t>UE </a:t>
            </a:r>
            <a:r>
              <a:rPr lang="zh-CN" altLang="en-US" sz="1200" dirty="0" smtClean="0">
                <a:solidFill>
                  <a:schemeClr val="bg1"/>
                </a:solidFill>
              </a:rPr>
              <a:t>的 </a:t>
            </a:r>
            <a:r>
              <a:rPr lang="en-US" altLang="zh-CN" sz="1200" dirty="0" smtClean="0">
                <a:solidFill>
                  <a:schemeClr val="bg1"/>
                </a:solidFill>
              </a:rPr>
              <a:t>tag </a:t>
            </a:r>
            <a:r>
              <a:rPr lang="zh-CN" altLang="en-US" sz="1200" dirty="0" smtClean="0">
                <a:solidFill>
                  <a:schemeClr val="bg1"/>
                </a:solidFill>
              </a:rPr>
              <a:t>系统进行 </a:t>
            </a:r>
            <a:r>
              <a:rPr lang="en-US" altLang="zh-CN" sz="1200" dirty="0" smtClean="0">
                <a:solidFill>
                  <a:schemeClr val="bg1"/>
                </a:solidFill>
              </a:rPr>
              <a:t>cover tag </a:t>
            </a:r>
            <a:r>
              <a:rPr lang="zh-CN" altLang="en-US" sz="1200" dirty="0" smtClean="0">
                <a:solidFill>
                  <a:schemeClr val="bg1"/>
                </a:solidFill>
              </a:rPr>
              <a:t>和 </a:t>
            </a:r>
            <a:r>
              <a:rPr lang="en-US" altLang="zh-CN" sz="1200" dirty="0" smtClean="0">
                <a:solidFill>
                  <a:schemeClr val="bg1"/>
                </a:solidFill>
              </a:rPr>
              <a:t>owner tag</a:t>
            </a:r>
            <a:r>
              <a:rPr lang="zh-CN" altLang="en-US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的配置读取，进行部件的覆盖判定和冲突判定。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7970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chemeClr val="bg1"/>
                </a:solidFill>
              </a:rPr>
              <a:t>挑战</a:t>
            </a:r>
            <a:r>
              <a:rPr lang="zh-CN" altLang="en-US" sz="1200" dirty="0" smtClean="0">
                <a:solidFill>
                  <a:schemeClr val="bg1"/>
                </a:solidFill>
              </a:rPr>
              <a:t>：为了使得部件随素体运动，每帧进行 </a:t>
            </a:r>
            <a:r>
              <a:rPr lang="en-US" altLang="zh-CN" sz="1200" dirty="0" smtClean="0">
                <a:solidFill>
                  <a:schemeClr val="bg1"/>
                </a:solidFill>
              </a:rPr>
              <a:t>Copy Pose </a:t>
            </a:r>
            <a:r>
              <a:rPr lang="zh-CN" altLang="en-US" sz="1200" dirty="0" smtClean="0">
                <a:solidFill>
                  <a:schemeClr val="bg1"/>
                </a:solidFill>
              </a:rPr>
              <a:t>消耗较大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7970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chemeClr val="bg1"/>
                </a:solidFill>
              </a:rPr>
              <a:t>解决方案</a:t>
            </a:r>
            <a:r>
              <a:rPr lang="zh-CN" altLang="en-US" sz="1200" dirty="0" smtClean="0">
                <a:solidFill>
                  <a:schemeClr val="bg1"/>
                </a:solidFill>
              </a:rPr>
              <a:t>：使用骨骼重定向和骨骼融合技术代替 </a:t>
            </a:r>
            <a:r>
              <a:rPr lang="en-US" altLang="zh-CN" sz="1200" dirty="0" smtClean="0">
                <a:solidFill>
                  <a:schemeClr val="bg1"/>
                </a:solidFill>
              </a:rPr>
              <a:t>Copy Pose</a:t>
            </a:r>
            <a:r>
              <a:rPr lang="zh-CN" altLang="en-US" sz="1200" dirty="0" smtClean="0">
                <a:solidFill>
                  <a:schemeClr val="bg1"/>
                </a:solidFill>
              </a:rPr>
              <a:t>，实现在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WebGL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端的性能优化。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99" y="2322652"/>
            <a:ext cx="1824292" cy="39248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529" y="2310744"/>
            <a:ext cx="1833819" cy="39486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773" y="2309265"/>
            <a:ext cx="1795713" cy="392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85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</a:t>
            </a:r>
            <a:r>
              <a:rPr lang="en-US" altLang="zh-CN" dirty="0" smtClean="0"/>
              <a:t>2.0-Human Avatar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9125" y="1209675"/>
            <a:ext cx="109728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捏人系统：通过 </a:t>
            </a:r>
            <a:r>
              <a:rPr lang="en-US" altLang="zh-CN" sz="1200" dirty="0" smtClean="0">
                <a:solidFill>
                  <a:schemeClr val="bg1"/>
                </a:solidFill>
              </a:rPr>
              <a:t>63 </a:t>
            </a:r>
            <a:r>
              <a:rPr lang="zh-CN" altLang="en-US" sz="1200" dirty="0" smtClean="0">
                <a:solidFill>
                  <a:schemeClr val="bg1"/>
                </a:solidFill>
              </a:rPr>
              <a:t>个面部参数和 </a:t>
            </a:r>
            <a:r>
              <a:rPr lang="en-US" altLang="zh-CN" sz="1200" dirty="0" smtClean="0">
                <a:solidFill>
                  <a:schemeClr val="bg1"/>
                </a:solidFill>
              </a:rPr>
              <a:t>26 </a:t>
            </a:r>
            <a:r>
              <a:rPr lang="zh-CN" altLang="en-US" sz="1200" dirty="0" smtClean="0">
                <a:solidFill>
                  <a:schemeClr val="bg1"/>
                </a:solidFill>
              </a:rPr>
              <a:t>个身体参数来控制脸部和身体部分的骨骼数据，进行捏脸和塑形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7970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挑战：每帧在动画播放之后应用捏人数据消耗较大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7970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解决方案：捏人数据只在改变时应用一次，把所有动画启动时动态转换为 </a:t>
            </a:r>
            <a:r>
              <a:rPr lang="en-US" altLang="zh-CN" sz="1200" dirty="0" smtClean="0">
                <a:solidFill>
                  <a:schemeClr val="bg1"/>
                </a:solidFill>
              </a:rPr>
              <a:t>Additive </a:t>
            </a:r>
            <a:r>
              <a:rPr lang="zh-CN" altLang="en-US" sz="1200" dirty="0" smtClean="0">
                <a:solidFill>
                  <a:schemeClr val="bg1"/>
                </a:solidFill>
              </a:rPr>
              <a:t>动画，在捏人应用的基础上播放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31" y="2145285"/>
            <a:ext cx="2962688" cy="314368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129" y="2150049"/>
            <a:ext cx="2981741" cy="30198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80" y="2123968"/>
            <a:ext cx="3019846" cy="306747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11328" y="5599755"/>
            <a:ext cx="5184671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以上仅改变了脸型和眼睛相关的参数进行演示</a:t>
            </a:r>
          </a:p>
        </p:txBody>
      </p:sp>
    </p:spTree>
    <p:extLst>
      <p:ext uri="{BB962C8B-B14F-4D97-AF65-F5344CB8AC3E}">
        <p14:creationId xmlns:p14="http://schemas.microsoft.com/office/powerpoint/2010/main" val="2829321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</a:t>
            </a:r>
            <a:r>
              <a:rPr lang="en-US" altLang="zh-CN" dirty="0" smtClean="0"/>
              <a:t>2.0-Human Avatar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9125" y="1209675"/>
            <a:ext cx="10972800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妆容系统：通过更换贴图改变妆容，以下仅展示不同的唇妆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28" y="1504820"/>
            <a:ext cx="2153903" cy="22272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454" y="1504820"/>
            <a:ext cx="2087219" cy="22072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895" y="1476778"/>
            <a:ext cx="2200582" cy="22005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426" y="1490115"/>
            <a:ext cx="2080550" cy="21739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328" y="3877928"/>
            <a:ext cx="1920508" cy="21739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895" y="3911270"/>
            <a:ext cx="2200582" cy="216057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4357" y="3911270"/>
            <a:ext cx="2027203" cy="210722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4426" y="3911270"/>
            <a:ext cx="2093887" cy="216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49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</a:t>
            </a:r>
            <a:r>
              <a:rPr lang="en-US" altLang="zh-CN" dirty="0" smtClean="0"/>
              <a:t>2.0-Human Avatar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9125" y="1209675"/>
            <a:ext cx="10972800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渲染系统：使用多 </a:t>
            </a:r>
            <a:r>
              <a:rPr lang="en-US" altLang="zh-CN" sz="1200" dirty="0" smtClean="0">
                <a:solidFill>
                  <a:schemeClr val="bg1"/>
                </a:solidFill>
              </a:rPr>
              <a:t>UV </a:t>
            </a:r>
            <a:r>
              <a:rPr lang="zh-CN" altLang="en-US" sz="1200" dirty="0" smtClean="0">
                <a:solidFill>
                  <a:schemeClr val="bg1"/>
                </a:solidFill>
              </a:rPr>
              <a:t>的方式进行材质系统的制作，在保留足够细节的同时，减小贴图的使用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8" y="1560874"/>
            <a:ext cx="2057400" cy="4457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581" y="1560874"/>
            <a:ext cx="2057400" cy="44577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5" y="1560874"/>
            <a:ext cx="2057400" cy="44577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391525" y="1560874"/>
            <a:ext cx="32004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这个套装用到的贴图虽然有 </a:t>
            </a:r>
            <a:r>
              <a:rPr lang="en-US" altLang="zh-CN" sz="1200" dirty="0" smtClean="0">
                <a:solidFill>
                  <a:schemeClr val="bg1"/>
                </a:solidFill>
              </a:rPr>
              <a:t>54 </a:t>
            </a:r>
            <a:r>
              <a:rPr lang="zh-CN" altLang="en-US" sz="1200" dirty="0" smtClean="0">
                <a:solidFill>
                  <a:schemeClr val="bg1"/>
                </a:solidFill>
              </a:rPr>
              <a:t>张，但是使用压缩纹理后，大小只有 </a:t>
            </a:r>
            <a:r>
              <a:rPr lang="en-US" altLang="zh-CN" sz="1200" dirty="0" smtClean="0">
                <a:solidFill>
                  <a:schemeClr val="bg1"/>
                </a:solidFill>
              </a:rPr>
              <a:t>7.53MB</a:t>
            </a: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衣服网格大小 </a:t>
            </a:r>
            <a:r>
              <a:rPr lang="en-US" altLang="zh-CN" sz="1200" dirty="0" smtClean="0">
                <a:solidFill>
                  <a:schemeClr val="bg1"/>
                </a:solidFill>
              </a:rPr>
              <a:t>4.54MB</a:t>
            </a:r>
            <a:r>
              <a:rPr lang="zh-CN" altLang="en-US" sz="1200" dirty="0" smtClean="0">
                <a:solidFill>
                  <a:schemeClr val="bg1"/>
                </a:solidFill>
              </a:rPr>
              <a:t>，头发网格大小 </a:t>
            </a:r>
            <a:r>
              <a:rPr lang="en-US" altLang="zh-CN" sz="1200" dirty="0" smtClean="0">
                <a:solidFill>
                  <a:schemeClr val="bg1"/>
                </a:solidFill>
              </a:rPr>
              <a:t>1.62MB</a:t>
            </a:r>
            <a:r>
              <a:rPr lang="zh-CN" altLang="en-US" sz="1200" dirty="0" smtClean="0">
                <a:solidFill>
                  <a:schemeClr val="bg1"/>
                </a:solidFill>
              </a:rPr>
              <a:t>，加起来只有 </a:t>
            </a:r>
            <a:r>
              <a:rPr lang="en-US" altLang="zh-CN" sz="1200" dirty="0" smtClean="0">
                <a:solidFill>
                  <a:schemeClr val="bg1"/>
                </a:solidFill>
              </a:rPr>
              <a:t>13.69MB</a:t>
            </a:r>
            <a:endParaRPr lang="zh-CN" altLang="en-US" sz="1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426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 smtClean="0"/>
              <a:t>-2.0-</a:t>
            </a:r>
            <a:r>
              <a:rPr lang="zh-CN" altLang="en-US" dirty="0"/>
              <a:t>捏人数据和动画冲突的问题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6705" y="1221971"/>
            <a:ext cx="10881360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0CB6F2"/>
                </a:solidFill>
              </a:rPr>
              <a:t>问题：</a:t>
            </a:r>
            <a:r>
              <a:rPr lang="zh-CN" altLang="en-US" sz="1200" dirty="0" smtClean="0">
                <a:solidFill>
                  <a:schemeClr val="bg1"/>
                </a:solidFill>
              </a:rPr>
              <a:t>在应用捏人的数据后，过几帧，捏人数据会被还原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0CB6F2"/>
                </a:solidFill>
              </a:rPr>
              <a:t>原因：</a:t>
            </a:r>
            <a:r>
              <a:rPr lang="zh-CN" altLang="en-US" sz="1200" dirty="0" smtClean="0">
                <a:solidFill>
                  <a:schemeClr val="bg1"/>
                </a:solidFill>
              </a:rPr>
              <a:t>经过调研发现，这个问题是在加入循环的呼吸动画后发生的，应该是捏人数据被应用后，又被动画数据还原了。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00B0F0"/>
                </a:solidFill>
              </a:rPr>
              <a:t>解决预案：</a:t>
            </a:r>
            <a:endParaRPr lang="en-US" altLang="zh-CN" sz="1200" dirty="0" smtClean="0">
              <a:solidFill>
                <a:srgbClr val="00B0F0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200" dirty="0" smtClean="0">
                <a:solidFill>
                  <a:schemeClr val="bg1"/>
                </a:solidFill>
              </a:rPr>
              <a:t>每帧在应用动画数据后再应用捏人数据，</a:t>
            </a:r>
            <a:r>
              <a:rPr lang="en-US" altLang="zh-CN" sz="1200" dirty="0" smtClean="0">
                <a:solidFill>
                  <a:schemeClr val="bg1"/>
                </a:solidFill>
              </a:rPr>
              <a:t>UE </a:t>
            </a:r>
            <a:r>
              <a:rPr lang="zh-CN" altLang="en-US" sz="1200" dirty="0" smtClean="0">
                <a:solidFill>
                  <a:schemeClr val="bg1"/>
                </a:solidFill>
              </a:rPr>
              <a:t>也是这样做的</a:t>
            </a:r>
            <a:r>
              <a:rPr lang="zh-CN" altLang="en-US" sz="1200" dirty="0">
                <a:solidFill>
                  <a:schemeClr val="bg1"/>
                </a:solidFill>
              </a:rPr>
              <a:t>，但是在 </a:t>
            </a:r>
            <a:r>
              <a:rPr lang="en-US" altLang="zh-CN" sz="1200" dirty="0" err="1">
                <a:solidFill>
                  <a:schemeClr val="bg1"/>
                </a:solidFill>
              </a:rPr>
              <a:t>WebGL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上，每帧计算并应用捏人数据会比较</a:t>
            </a:r>
            <a:r>
              <a:rPr lang="zh-CN" altLang="en-US" sz="1200" dirty="0" smtClean="0">
                <a:solidFill>
                  <a:schemeClr val="bg1"/>
                </a:solidFill>
              </a:rPr>
              <a:t>耗时，而且这也增大了动画与应用捏人数据的耦合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200" dirty="0" smtClean="0">
                <a:solidFill>
                  <a:schemeClr val="bg1"/>
                </a:solidFill>
              </a:rPr>
              <a:t>每次在捏人数据调整后，把捏人数据转换为 </a:t>
            </a:r>
            <a:r>
              <a:rPr lang="en-US" altLang="zh-CN" sz="1200" dirty="0" smtClean="0">
                <a:solidFill>
                  <a:schemeClr val="bg1"/>
                </a:solidFill>
              </a:rPr>
              <a:t>Additive </a:t>
            </a:r>
            <a:r>
              <a:rPr lang="zh-CN" altLang="en-US" sz="1200" dirty="0" smtClean="0">
                <a:solidFill>
                  <a:schemeClr val="bg1"/>
                </a:solidFill>
              </a:rPr>
              <a:t>的动画，让动画系统去进行融合。这个方案避免了动画与捏人数据应用的耦合，添加的 </a:t>
            </a:r>
            <a:r>
              <a:rPr lang="en-US" altLang="zh-CN" sz="1200" dirty="0" smtClean="0">
                <a:solidFill>
                  <a:schemeClr val="bg1"/>
                </a:solidFill>
              </a:rPr>
              <a:t>Additive </a:t>
            </a:r>
            <a:r>
              <a:rPr lang="zh-CN" altLang="en-US" sz="1200" dirty="0" smtClean="0">
                <a:solidFill>
                  <a:schemeClr val="bg1"/>
                </a:solidFill>
              </a:rPr>
              <a:t>动画在 </a:t>
            </a:r>
            <a:r>
              <a:rPr lang="en-US" altLang="zh-CN" sz="1200" dirty="0" smtClean="0">
                <a:solidFill>
                  <a:schemeClr val="bg1"/>
                </a:solidFill>
              </a:rPr>
              <a:t>iPhone 11 </a:t>
            </a:r>
            <a:r>
              <a:rPr lang="zh-CN" altLang="en-US" sz="1200" dirty="0" smtClean="0">
                <a:solidFill>
                  <a:schemeClr val="bg1"/>
                </a:solidFill>
              </a:rPr>
              <a:t>上每帧消耗大于 </a:t>
            </a:r>
            <a:r>
              <a:rPr lang="en-US" altLang="zh-CN" sz="1200" dirty="0" smtClean="0">
                <a:solidFill>
                  <a:schemeClr val="bg1"/>
                </a:solidFill>
              </a:rPr>
              <a:t>1.5ms</a:t>
            </a:r>
            <a:r>
              <a:rPr lang="zh-CN" altLang="en-US" sz="1200" dirty="0" smtClean="0">
                <a:solidFill>
                  <a:schemeClr val="bg1"/>
                </a:solidFill>
              </a:rPr>
              <a:t>，尚可接受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200" dirty="0" smtClean="0">
                <a:solidFill>
                  <a:schemeClr val="bg1"/>
                </a:solidFill>
              </a:rPr>
              <a:t>把所有动画都转换为 </a:t>
            </a:r>
            <a:r>
              <a:rPr lang="en-US" altLang="zh-CN" sz="1200" dirty="0" smtClean="0">
                <a:solidFill>
                  <a:schemeClr val="bg1"/>
                </a:solidFill>
              </a:rPr>
              <a:t>Additive </a:t>
            </a:r>
            <a:r>
              <a:rPr lang="zh-CN" altLang="en-US" sz="1200" dirty="0" smtClean="0">
                <a:solidFill>
                  <a:schemeClr val="bg1"/>
                </a:solidFill>
              </a:rPr>
              <a:t>动画，这样，在应用了捏人数据的基础上播放 </a:t>
            </a:r>
            <a:r>
              <a:rPr lang="en-US" altLang="zh-CN" sz="1200" dirty="0" smtClean="0">
                <a:solidFill>
                  <a:schemeClr val="bg1"/>
                </a:solidFill>
              </a:rPr>
              <a:t>Additive </a:t>
            </a:r>
            <a:r>
              <a:rPr lang="zh-CN" altLang="en-US" sz="1200" dirty="0" smtClean="0">
                <a:solidFill>
                  <a:schemeClr val="bg1"/>
                </a:solidFill>
              </a:rPr>
              <a:t>动画，两者就不会冲突了，而且捏人数据只需要在变化时应用一次即可，性能也最省，但是动画和捏人数据的应用顺序反了，需要确认那种方案更合乎设计需求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0CB6F2"/>
                </a:solidFill>
              </a:rPr>
              <a:t>解决：</a:t>
            </a:r>
            <a:r>
              <a:rPr lang="zh-CN" altLang="en-US" sz="1200" dirty="0" smtClean="0">
                <a:solidFill>
                  <a:schemeClr val="bg1"/>
                </a:solidFill>
              </a:rPr>
              <a:t>经过与绑定师和动画师的沟通，先应用捏人数据，在此基础上播放动画是比较合理的，所以最终采用了第三种解决方案。</a:t>
            </a:r>
          </a:p>
        </p:txBody>
      </p:sp>
    </p:spTree>
    <p:extLst>
      <p:ext uri="{BB962C8B-B14F-4D97-AF65-F5344CB8AC3E}">
        <p14:creationId xmlns:p14="http://schemas.microsoft.com/office/powerpoint/2010/main" val="1959548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-2.0-</a:t>
            </a:r>
            <a:r>
              <a:rPr lang="zh-CN" altLang="en-US" dirty="0"/>
              <a:t>性能优化</a:t>
            </a:r>
            <a:r>
              <a:rPr lang="en-US" altLang="zh-CN" dirty="0"/>
              <a:t>-</a:t>
            </a:r>
            <a:r>
              <a:rPr lang="zh-CN" altLang="en-US" dirty="0"/>
              <a:t>帧耗时优化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95254" y="1238446"/>
            <a:ext cx="5363346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通过 </a:t>
            </a:r>
            <a:r>
              <a:rPr lang="en-US" altLang="zh-CN" sz="1200" dirty="0" smtClean="0">
                <a:solidFill>
                  <a:schemeClr val="bg1"/>
                </a:solidFill>
              </a:rPr>
              <a:t>Chrome </a:t>
            </a:r>
            <a:r>
              <a:rPr lang="zh-CN" altLang="en-US" sz="1200" dirty="0" smtClean="0">
                <a:solidFill>
                  <a:schemeClr val="bg1"/>
                </a:solidFill>
              </a:rPr>
              <a:t>的 </a:t>
            </a:r>
            <a:r>
              <a:rPr lang="en-US" altLang="zh-CN" sz="1200" dirty="0" smtClean="0">
                <a:solidFill>
                  <a:schemeClr val="bg1"/>
                </a:solidFill>
              </a:rPr>
              <a:t>Performance </a:t>
            </a:r>
            <a:r>
              <a:rPr lang="zh-CN" altLang="en-US" sz="1200" dirty="0" smtClean="0">
                <a:solidFill>
                  <a:schemeClr val="bg1"/>
                </a:solidFill>
              </a:rPr>
              <a:t>观察一帧的耗时中占用最多的几个函数确认耗时分布，有针对性地进行优化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从耗时分布看，耗时主要分布在以下这些地方：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bg1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solidFill>
                  <a:schemeClr val="bg1"/>
                </a:solidFill>
              </a:rPr>
              <a:t>v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ue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的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reactiveGetter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动态骨骼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chemeClr val="bg1"/>
                </a:solidFill>
              </a:rPr>
              <a:t>animation mixer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矩阵运算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chemeClr val="bg1"/>
                </a:solidFill>
              </a:rPr>
              <a:t>mv pass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chemeClr val="bg1"/>
                </a:solidFill>
              </a:rPr>
              <a:t>Copy Pose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渲染相关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接下来主要就从这几个方面进行性能问题的排查和优化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29" y="1238446"/>
            <a:ext cx="5525271" cy="505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23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-2.0-</a:t>
            </a:r>
            <a:r>
              <a:rPr lang="zh-CN" altLang="en-US" dirty="0"/>
              <a:t>性能优化</a:t>
            </a:r>
            <a:r>
              <a:rPr lang="en-US" altLang="zh-CN" dirty="0"/>
              <a:t>-</a:t>
            </a:r>
            <a:r>
              <a:rPr lang="zh-CN" altLang="en-US" dirty="0"/>
              <a:t>帧耗时优化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8942" y="1378008"/>
            <a:ext cx="111141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0CB6F2"/>
                </a:solidFill>
              </a:rPr>
              <a:t>目标机型：</a:t>
            </a:r>
            <a:r>
              <a:rPr lang="en-US" altLang="zh-CN" sz="1200" dirty="0" smtClean="0">
                <a:solidFill>
                  <a:schemeClr val="bg1"/>
                </a:solidFill>
              </a:rPr>
              <a:t>iPhone 11</a:t>
            </a: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 err="1" smtClean="0">
                <a:solidFill>
                  <a:srgbClr val="0CB6F2"/>
                </a:solidFill>
              </a:rPr>
              <a:t>Vue</a:t>
            </a:r>
            <a:r>
              <a:rPr lang="en-US" altLang="zh-CN" sz="1200" dirty="0" smtClean="0">
                <a:solidFill>
                  <a:srgbClr val="0CB6F2"/>
                </a:solidFill>
              </a:rPr>
              <a:t> </a:t>
            </a:r>
            <a:r>
              <a:rPr lang="zh-CN" altLang="en-US" sz="1200" dirty="0" smtClean="0">
                <a:solidFill>
                  <a:srgbClr val="0CB6F2"/>
                </a:solidFill>
              </a:rPr>
              <a:t>踩坑：</a:t>
            </a:r>
            <a:r>
              <a:rPr lang="zh-CN" altLang="en-US" sz="1200" dirty="0" smtClean="0">
                <a:solidFill>
                  <a:schemeClr val="bg1"/>
                </a:solidFill>
              </a:rPr>
              <a:t>把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ThreeWorld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对象放到了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vue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对象的 </a:t>
            </a:r>
            <a:r>
              <a:rPr lang="en-US" altLang="zh-CN" sz="1200" dirty="0" smtClean="0">
                <a:solidFill>
                  <a:schemeClr val="bg1"/>
                </a:solidFill>
              </a:rPr>
              <a:t>data </a:t>
            </a:r>
            <a:r>
              <a:rPr lang="zh-CN" altLang="en-US" sz="1200" dirty="0">
                <a:solidFill>
                  <a:schemeClr val="bg1"/>
                </a:solidFill>
              </a:rPr>
              <a:t>中，</a:t>
            </a:r>
            <a:r>
              <a:rPr lang="zh-CN" altLang="en-US" sz="1200" dirty="0" smtClean="0">
                <a:solidFill>
                  <a:schemeClr val="bg1"/>
                </a:solidFill>
              </a:rPr>
              <a:t>导致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vue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频繁</a:t>
            </a:r>
            <a:r>
              <a:rPr lang="zh-CN" altLang="en-US" sz="1200" dirty="0">
                <a:solidFill>
                  <a:schemeClr val="bg1"/>
                </a:solidFill>
              </a:rPr>
              <a:t>监控三维模型相关的大量变量及</a:t>
            </a:r>
            <a:r>
              <a:rPr lang="zh-CN" altLang="en-US" sz="1200" dirty="0" smtClean="0">
                <a:solidFill>
                  <a:schemeClr val="bg1"/>
                </a:solidFill>
              </a:rPr>
              <a:t>属性，产生大量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reactiveGetter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的调用。把其放到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vue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对象外面，可以避免这方面的耗时，每帧大约可以节省 </a:t>
            </a:r>
            <a:r>
              <a:rPr lang="en-US" altLang="zh-CN" sz="1200" dirty="0" smtClean="0">
                <a:solidFill>
                  <a:schemeClr val="bg1"/>
                </a:solidFill>
              </a:rPr>
              <a:t>20ms</a:t>
            </a: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0CB6F2"/>
                </a:solidFill>
              </a:rPr>
              <a:t>动画优化：</a:t>
            </a:r>
            <a:r>
              <a:rPr lang="zh-CN" altLang="en-US" sz="1200" dirty="0" smtClean="0">
                <a:solidFill>
                  <a:schemeClr val="bg1"/>
                </a:solidFill>
              </a:rPr>
              <a:t>去除动画中大量无用的 </a:t>
            </a:r>
            <a:r>
              <a:rPr lang="en-US" altLang="zh-CN" sz="1200" dirty="0" smtClean="0">
                <a:solidFill>
                  <a:schemeClr val="bg1"/>
                </a:solidFill>
              </a:rPr>
              <a:t>Track</a:t>
            </a:r>
            <a:r>
              <a:rPr lang="zh-CN" altLang="en-US" sz="1200" dirty="0" smtClean="0">
                <a:solidFill>
                  <a:schemeClr val="bg1"/>
                </a:solidFill>
              </a:rPr>
              <a:t>，动画消耗的帧耗时从 </a:t>
            </a:r>
            <a:r>
              <a:rPr lang="en-US" altLang="zh-CN" sz="1200" dirty="0" smtClean="0">
                <a:solidFill>
                  <a:schemeClr val="bg1"/>
                </a:solidFill>
              </a:rPr>
              <a:t>4ms </a:t>
            </a:r>
            <a:r>
              <a:rPr lang="zh-CN" altLang="en-US" sz="1200" dirty="0" smtClean="0">
                <a:solidFill>
                  <a:schemeClr val="bg1"/>
                </a:solidFill>
              </a:rPr>
              <a:t>降低为 </a:t>
            </a:r>
            <a:r>
              <a:rPr lang="en-US" altLang="zh-CN" sz="1200" dirty="0" smtClean="0">
                <a:solidFill>
                  <a:schemeClr val="bg1"/>
                </a:solidFill>
              </a:rPr>
              <a:t>0.2ms</a:t>
            </a: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0CB6F2"/>
                </a:solidFill>
              </a:rPr>
              <a:t>动态骨骼：</a:t>
            </a:r>
            <a:r>
              <a:rPr lang="zh-CN" altLang="en-US" sz="1200" dirty="0" smtClean="0">
                <a:solidFill>
                  <a:schemeClr val="bg1"/>
                </a:solidFill>
              </a:rPr>
              <a:t>我们动态骨骼用的是 </a:t>
            </a:r>
            <a:r>
              <a:rPr lang="en-US" altLang="zh-CN" sz="1200" dirty="0" smtClean="0">
                <a:solidFill>
                  <a:schemeClr val="bg1"/>
                </a:solidFill>
              </a:rPr>
              <a:t>VRM </a:t>
            </a:r>
            <a:r>
              <a:rPr lang="zh-CN" altLang="en-US" sz="1200" dirty="0" smtClean="0">
                <a:solidFill>
                  <a:schemeClr val="bg1"/>
                </a:solidFill>
              </a:rPr>
              <a:t>的 </a:t>
            </a:r>
            <a:r>
              <a:rPr lang="en-US" altLang="zh-CN" sz="1200" dirty="0" smtClean="0">
                <a:solidFill>
                  <a:schemeClr val="bg1"/>
                </a:solidFill>
              </a:rPr>
              <a:t>Spring Bone </a:t>
            </a:r>
            <a:r>
              <a:rPr lang="zh-CN" altLang="en-US" sz="1200" dirty="0" smtClean="0">
                <a:solidFill>
                  <a:schemeClr val="bg1"/>
                </a:solidFill>
              </a:rPr>
              <a:t>的方面。做了两方面优化，一方面在满足简单动画下的动态骨骼的需求下，尽量减少关节数，使得耗时从 </a:t>
            </a:r>
            <a:r>
              <a:rPr lang="en-US" altLang="zh-CN" sz="1200" dirty="0" smtClean="0">
                <a:solidFill>
                  <a:schemeClr val="bg1"/>
                </a:solidFill>
              </a:rPr>
              <a:t>12ms </a:t>
            </a:r>
            <a:r>
              <a:rPr lang="zh-CN" altLang="en-US" sz="1200" dirty="0" smtClean="0">
                <a:solidFill>
                  <a:schemeClr val="bg1"/>
                </a:solidFill>
              </a:rPr>
              <a:t>降低为 </a:t>
            </a:r>
            <a:r>
              <a:rPr lang="en-US" altLang="zh-CN" sz="1200" dirty="0" smtClean="0">
                <a:solidFill>
                  <a:schemeClr val="bg1"/>
                </a:solidFill>
              </a:rPr>
              <a:t>4ms</a:t>
            </a:r>
            <a:r>
              <a:rPr lang="zh-CN" altLang="en-US" sz="1200" dirty="0" smtClean="0">
                <a:solidFill>
                  <a:schemeClr val="bg1"/>
                </a:solidFill>
              </a:rPr>
              <a:t>。另一方面，研读并改造其源码，尽量在每帧都调用的方法里避免创建新对象并避免调用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unshift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这种耗时的数组操作，使得耗时继续下降一半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rgbClr val="0CB6F2"/>
                </a:solidFill>
              </a:rPr>
              <a:t>Copy Pose </a:t>
            </a:r>
            <a:r>
              <a:rPr lang="zh-CN" altLang="en-US" sz="1200" dirty="0" smtClean="0">
                <a:solidFill>
                  <a:srgbClr val="0CB6F2"/>
                </a:solidFill>
              </a:rPr>
              <a:t>优化：</a:t>
            </a:r>
            <a:r>
              <a:rPr lang="en-US" altLang="zh-CN" sz="1200" dirty="0" smtClean="0">
                <a:solidFill>
                  <a:schemeClr val="bg1"/>
                </a:solidFill>
              </a:rPr>
              <a:t>UE </a:t>
            </a:r>
            <a:r>
              <a:rPr lang="zh-CN" altLang="en-US" sz="1200" dirty="0" smtClean="0">
                <a:solidFill>
                  <a:schemeClr val="bg1"/>
                </a:solidFill>
              </a:rPr>
              <a:t>通过每帧 </a:t>
            </a:r>
            <a:r>
              <a:rPr lang="en-US" altLang="zh-CN" sz="1200" dirty="0" smtClean="0">
                <a:solidFill>
                  <a:schemeClr val="bg1"/>
                </a:solidFill>
              </a:rPr>
              <a:t>Copy Pose </a:t>
            </a:r>
            <a:r>
              <a:rPr lang="zh-CN" altLang="en-US" sz="1200" dirty="0" smtClean="0">
                <a:solidFill>
                  <a:schemeClr val="bg1"/>
                </a:solidFill>
              </a:rPr>
              <a:t>把素体的骨骼信息同步到部件上，在 </a:t>
            </a:r>
            <a:r>
              <a:rPr lang="en-US" altLang="zh-CN" sz="1200" dirty="0" smtClean="0">
                <a:solidFill>
                  <a:schemeClr val="bg1"/>
                </a:solidFill>
              </a:rPr>
              <a:t>PC </a:t>
            </a:r>
            <a:r>
              <a:rPr lang="zh-CN" altLang="en-US" sz="1200" dirty="0" smtClean="0">
                <a:solidFill>
                  <a:schemeClr val="bg1"/>
                </a:solidFill>
              </a:rPr>
              <a:t>上消耗可以忽略不记，但是在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WebGL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上大于要消耗 </a:t>
            </a:r>
            <a:r>
              <a:rPr lang="en-US" altLang="zh-CN" sz="1200" dirty="0" smtClean="0">
                <a:solidFill>
                  <a:schemeClr val="bg1"/>
                </a:solidFill>
              </a:rPr>
              <a:t>2ms </a:t>
            </a:r>
            <a:r>
              <a:rPr lang="zh-CN" altLang="en-US" sz="1200" dirty="0" smtClean="0">
                <a:solidFill>
                  <a:schemeClr val="bg1"/>
                </a:solidFill>
              </a:rPr>
              <a:t>左右。我们通过把部件的 </a:t>
            </a:r>
            <a:r>
              <a:rPr lang="en-US" altLang="zh-CN" sz="1200" dirty="0" smtClean="0">
                <a:solidFill>
                  <a:schemeClr val="bg1"/>
                </a:solidFill>
              </a:rPr>
              <a:t>Mesh </a:t>
            </a:r>
            <a:r>
              <a:rPr lang="zh-CN" altLang="en-US" sz="1200" dirty="0" smtClean="0">
                <a:solidFill>
                  <a:schemeClr val="bg1"/>
                </a:solidFill>
              </a:rPr>
              <a:t>对应的骨骼重新指定为素体的骨骼来避免每帧 </a:t>
            </a:r>
            <a:r>
              <a:rPr lang="en-US" altLang="zh-CN" sz="1200" dirty="0" smtClean="0">
                <a:solidFill>
                  <a:schemeClr val="bg1"/>
                </a:solidFill>
              </a:rPr>
              <a:t>Copy Pose </a:t>
            </a:r>
            <a:r>
              <a:rPr lang="zh-CN" altLang="en-US" sz="1200" dirty="0" smtClean="0">
                <a:solidFill>
                  <a:schemeClr val="bg1"/>
                </a:solidFill>
              </a:rPr>
              <a:t>的消耗，虽然大致的骨骼结构是一致的，但是部件的骨骼有可能会多于素体的骨骼，此时要在素体对应的层级克隆这些骨骼，并且要注意记录这些骨骼，在部件切换时移除这些骨骼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此外，在关闭 </a:t>
            </a:r>
            <a:r>
              <a:rPr lang="en-US" altLang="zh-CN" sz="1200" dirty="0" smtClean="0">
                <a:solidFill>
                  <a:schemeClr val="bg1"/>
                </a:solidFill>
              </a:rPr>
              <a:t>Motion Vector </a:t>
            </a:r>
            <a:r>
              <a:rPr lang="zh-CN" altLang="en-US" sz="1200" dirty="0" smtClean="0">
                <a:solidFill>
                  <a:schemeClr val="bg1"/>
                </a:solidFill>
              </a:rPr>
              <a:t>和 </a:t>
            </a:r>
            <a:r>
              <a:rPr lang="en-US" altLang="zh-CN" sz="1200" dirty="0" smtClean="0">
                <a:solidFill>
                  <a:schemeClr val="bg1"/>
                </a:solidFill>
              </a:rPr>
              <a:t>TAA </a:t>
            </a:r>
            <a:r>
              <a:rPr lang="zh-CN" altLang="en-US" sz="1200" dirty="0" smtClean="0">
                <a:solidFill>
                  <a:schemeClr val="bg1"/>
                </a:solidFill>
              </a:rPr>
              <a:t>后，</a:t>
            </a:r>
            <a:r>
              <a:rPr lang="en-US" altLang="zh-CN" sz="1200" dirty="0" smtClean="0">
                <a:solidFill>
                  <a:schemeClr val="bg1"/>
                </a:solidFill>
              </a:rPr>
              <a:t>iPhone 11 </a:t>
            </a:r>
            <a:r>
              <a:rPr lang="zh-CN" altLang="en-US" sz="1200" dirty="0" smtClean="0">
                <a:solidFill>
                  <a:schemeClr val="bg1"/>
                </a:solidFill>
              </a:rPr>
              <a:t>可以稳定在 </a:t>
            </a:r>
            <a:r>
              <a:rPr lang="en-US" altLang="zh-CN" sz="1200" dirty="0" smtClean="0">
                <a:solidFill>
                  <a:schemeClr val="bg1"/>
                </a:solidFill>
              </a:rPr>
              <a:t>60 </a:t>
            </a:r>
            <a:r>
              <a:rPr lang="zh-CN" altLang="en-US" sz="1200" dirty="0" smtClean="0">
                <a:solidFill>
                  <a:schemeClr val="bg1"/>
                </a:solidFill>
              </a:rPr>
              <a:t>帧以上。</a:t>
            </a:r>
          </a:p>
        </p:txBody>
      </p:sp>
    </p:spTree>
    <p:extLst>
      <p:ext uri="{BB962C8B-B14F-4D97-AF65-F5344CB8AC3E}">
        <p14:creationId xmlns:p14="http://schemas.microsoft.com/office/powerpoint/2010/main" val="1953232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-2.0-</a:t>
            </a:r>
            <a:r>
              <a:rPr lang="zh-CN" altLang="en-US" dirty="0"/>
              <a:t>性能优化</a:t>
            </a:r>
            <a:r>
              <a:rPr lang="en-US" altLang="zh-CN" dirty="0" smtClean="0"/>
              <a:t>-</a:t>
            </a:r>
            <a:r>
              <a:rPr lang="zh-CN" altLang="en-US" dirty="0" smtClean="0"/>
              <a:t>启动耗时</a:t>
            </a:r>
            <a:r>
              <a:rPr lang="zh-CN" altLang="en-US" dirty="0"/>
              <a:t>优化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5265" y="1238596"/>
            <a:ext cx="10997739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启动耗时主要由以下几部分组成：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首次</a:t>
            </a:r>
            <a:r>
              <a:rPr lang="zh-CN" altLang="en-US" sz="1200" dirty="0">
                <a:solidFill>
                  <a:schemeClr val="bg1"/>
                </a:solidFill>
              </a:rPr>
              <a:t>启动时下载资源耗时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加载资源耗时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首帧渲染耗时（主要是在进行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Shader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编译）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由于首次启动之后资源就会缓存在本地，所以先调研加载资源和首帧渲染耗时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通过在代码里打印不同阶段的耗时进行定位，针对耗时较大的阶段想办法进行优化，通过以下这些优化手段之后，</a:t>
            </a:r>
            <a:r>
              <a:rPr lang="en-US" altLang="zh-CN" sz="1200" dirty="0" smtClean="0">
                <a:solidFill>
                  <a:schemeClr val="bg1"/>
                </a:solidFill>
              </a:rPr>
              <a:t>iPhone 11 </a:t>
            </a:r>
            <a:r>
              <a:rPr lang="zh-CN" altLang="en-US" sz="1200" dirty="0" smtClean="0">
                <a:solidFill>
                  <a:schemeClr val="bg1"/>
                </a:solidFill>
              </a:rPr>
              <a:t>启动耗时 </a:t>
            </a:r>
            <a:r>
              <a:rPr lang="en-US" altLang="zh-CN" sz="1200" dirty="0">
                <a:solidFill>
                  <a:schemeClr val="bg1"/>
                </a:solidFill>
              </a:rPr>
              <a:t>2</a:t>
            </a:r>
            <a:r>
              <a:rPr lang="en-US" altLang="zh-CN" sz="1200" dirty="0" smtClean="0">
                <a:solidFill>
                  <a:schemeClr val="bg1"/>
                </a:solidFill>
              </a:rPr>
              <a:t>0s </a:t>
            </a:r>
            <a:r>
              <a:rPr lang="zh-CN" altLang="en-US" sz="1200" dirty="0" smtClean="0">
                <a:solidFill>
                  <a:schemeClr val="bg1"/>
                </a:solidFill>
              </a:rPr>
              <a:t>以上降低到了 </a:t>
            </a:r>
            <a:r>
              <a:rPr lang="en-US" altLang="zh-CN" sz="1200" dirty="0" smtClean="0">
                <a:solidFill>
                  <a:schemeClr val="bg1"/>
                </a:solidFill>
              </a:rPr>
              <a:t>2s </a:t>
            </a:r>
            <a:r>
              <a:rPr lang="zh-CN" altLang="en-US" sz="1200" dirty="0" smtClean="0">
                <a:solidFill>
                  <a:schemeClr val="bg1"/>
                </a:solidFill>
              </a:rPr>
              <a:t>以内：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09" y="3159776"/>
            <a:ext cx="7596295" cy="25378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5265" y="5804631"/>
            <a:ext cx="10997739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70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通过收集首次启动的下载资源，有针对性地进行资产优化，首次启动下载资源大小从 </a:t>
            </a:r>
            <a:r>
              <a:rPr lang="en-US" altLang="zh-CN" sz="1200" dirty="0">
                <a:solidFill>
                  <a:schemeClr val="bg1"/>
                </a:solidFill>
              </a:rPr>
              <a:t>45.6M </a:t>
            </a:r>
            <a:r>
              <a:rPr lang="zh-CN" altLang="en-US" sz="1200" dirty="0">
                <a:solidFill>
                  <a:schemeClr val="bg1"/>
                </a:solidFill>
              </a:rPr>
              <a:t>下降到 </a:t>
            </a:r>
            <a:r>
              <a:rPr lang="en-US" altLang="zh-CN" sz="1200" dirty="0">
                <a:solidFill>
                  <a:schemeClr val="bg1"/>
                </a:solidFill>
              </a:rPr>
              <a:t>13.7M</a:t>
            </a:r>
            <a:r>
              <a:rPr lang="zh-CN" altLang="en-US" sz="1200" dirty="0">
                <a:solidFill>
                  <a:schemeClr val="bg1"/>
                </a:solidFill>
              </a:rPr>
              <a:t>，一般网络情况下，下载时间可以控制在 </a:t>
            </a:r>
            <a:r>
              <a:rPr lang="en-US" altLang="zh-CN" sz="1200" dirty="0">
                <a:solidFill>
                  <a:schemeClr val="bg1"/>
                </a:solidFill>
              </a:rPr>
              <a:t>5s </a:t>
            </a:r>
            <a:r>
              <a:rPr lang="zh-CN" altLang="en-US" sz="1200" dirty="0">
                <a:solidFill>
                  <a:schemeClr val="bg1"/>
                </a:solidFill>
              </a:rPr>
              <a:t>以内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95325" y="3103722"/>
            <a:ext cx="3028950" cy="1181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贴图缓存，避免相同贴图重复加载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贴图顺序加载改为同时加载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本地缓存 </a:t>
            </a:r>
            <a:r>
              <a:rPr lang="en-US" altLang="zh-CN" sz="1200" dirty="0" err="1">
                <a:solidFill>
                  <a:schemeClr val="bg1"/>
                </a:solidFill>
              </a:rPr>
              <a:t>json</a:t>
            </a:r>
            <a:r>
              <a:rPr lang="en-US" altLang="zh-CN" sz="1200" dirty="0">
                <a:solidFill>
                  <a:schemeClr val="bg1"/>
                </a:solidFill>
              </a:rPr>
              <a:t>/</a:t>
            </a:r>
            <a:r>
              <a:rPr lang="en-US" altLang="zh-CN" sz="1200" dirty="0" err="1">
                <a:solidFill>
                  <a:schemeClr val="bg1"/>
                </a:solidFill>
              </a:rPr>
              <a:t>js</a:t>
            </a:r>
            <a:r>
              <a:rPr lang="en-US" altLang="zh-CN" sz="1200" dirty="0">
                <a:solidFill>
                  <a:schemeClr val="bg1"/>
                </a:solidFill>
              </a:rPr>
              <a:t>/</a:t>
            </a:r>
            <a:r>
              <a:rPr lang="en-US" altLang="zh-CN" sz="1200" dirty="0" err="1">
                <a:solidFill>
                  <a:schemeClr val="bg1"/>
                </a:solidFill>
              </a:rPr>
              <a:t>wasm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降低压缩纹理的分辨率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7970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484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自我评估</a:t>
            </a:r>
          </a:p>
        </p:txBody>
      </p:sp>
      <p:sp>
        <p:nvSpPr>
          <p:cNvPr id="3" name="矩形 2"/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noAutofit/>
          </a:bodyPr>
          <a:lstStyle/>
          <a:p>
            <a:pPr marL="342900" lvl="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成长与收获（总结自己为什么满足下个职级的要求，甚至部分超出下个职级的要求</a:t>
            </a:r>
            <a:r>
              <a:rPr lang="zh-CN" altLang="en-US" sz="2000" dirty="0" smtClean="0">
                <a:solidFill>
                  <a:prstClr val="white">
                    <a:lumMod val="65000"/>
                  </a:prstClr>
                </a:solidFill>
              </a:rPr>
              <a:t>）</a:t>
            </a:r>
            <a:endParaRPr lang="en-US" altLang="zh-CN" sz="2000" dirty="0" smtClean="0">
              <a:solidFill>
                <a:prstClr val="white">
                  <a:lumMod val="65000"/>
                </a:prstClr>
              </a:solidFill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bg1"/>
                </a:solidFill>
              </a:rPr>
              <a:t>参与部门核心项目，担任核心角色，合理设计项目框架，按时完成产品需求，追赶行业领先的品质，满足营收目标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bg1"/>
                </a:solidFill>
              </a:rPr>
              <a:t>对于项目开发或者上线后遇到的问题，竭尽所能寻找合适的解决方案，提高产品质量，提升用户体验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bg1"/>
                </a:solidFill>
              </a:rPr>
              <a:t>对 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WebGL</a:t>
            </a:r>
            <a:r>
              <a:rPr lang="en-US" altLang="zh-CN" sz="2000" dirty="0" smtClean="0">
                <a:solidFill>
                  <a:schemeClr val="bg1"/>
                </a:solidFill>
              </a:rPr>
              <a:t> </a:t>
            </a:r>
            <a:r>
              <a:rPr lang="zh-CN" altLang="en-US" sz="2000" dirty="0" smtClean="0">
                <a:solidFill>
                  <a:schemeClr val="bg1"/>
                </a:solidFill>
              </a:rPr>
              <a:t>的开发有了更深入的理解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bg1"/>
                </a:solidFill>
              </a:rPr>
              <a:t>对粉版的开发和调试流程有了更深入的了解</a:t>
            </a:r>
            <a:endParaRPr lang="zh-CN" altLang="en-US" sz="2000" dirty="0">
              <a:solidFill>
                <a:prstClr val="white">
                  <a:lumMod val="65000"/>
                </a:prstClr>
              </a:solidFill>
            </a:endParaRPr>
          </a:p>
          <a:p>
            <a:pPr marL="342900" lvl="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请阐述自己需要提高和努力（未来待发展）的领域</a:t>
            </a:r>
            <a:r>
              <a:rPr lang="en-US" altLang="zh-CN" sz="2000" dirty="0">
                <a:solidFill>
                  <a:prstClr val="white">
                    <a:lumMod val="65000"/>
                  </a:prstClr>
                </a:solidFill>
              </a:rPr>
              <a:t>/</a:t>
            </a: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方面（说明自己的优缺点和后续提升的方向</a:t>
            </a:r>
            <a:r>
              <a:rPr lang="zh-CN" altLang="en-US" sz="2000" dirty="0" smtClean="0">
                <a:solidFill>
                  <a:prstClr val="white">
                    <a:lumMod val="65000"/>
                  </a:prstClr>
                </a:solidFill>
              </a:rPr>
              <a:t>）</a:t>
            </a:r>
            <a:endParaRPr lang="en-US" altLang="zh-CN" sz="2000" dirty="0" smtClean="0">
              <a:solidFill>
                <a:prstClr val="white">
                  <a:lumMod val="65000"/>
                </a:prstClr>
              </a:solidFill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smtClean="0">
                <a:solidFill>
                  <a:schemeClr val="bg1"/>
                </a:solidFill>
              </a:rPr>
              <a:t>进一步了解 </a:t>
            </a:r>
            <a:r>
              <a:rPr lang="en-US" altLang="zh-CN" sz="2000" dirty="0" smtClean="0">
                <a:solidFill>
                  <a:schemeClr val="bg1"/>
                </a:solidFill>
              </a:rPr>
              <a:t>UE </a:t>
            </a:r>
            <a:r>
              <a:rPr lang="zh-CN" altLang="en-US" sz="2000" dirty="0" smtClean="0">
                <a:solidFill>
                  <a:schemeClr val="bg1"/>
                </a:solidFill>
              </a:rPr>
              <a:t>使用和开发，使得在与 </a:t>
            </a:r>
            <a:r>
              <a:rPr lang="en-US" altLang="zh-CN" sz="2000" dirty="0" smtClean="0">
                <a:solidFill>
                  <a:schemeClr val="bg1"/>
                </a:solidFill>
              </a:rPr>
              <a:t>UE </a:t>
            </a:r>
            <a:r>
              <a:rPr lang="zh-CN" altLang="en-US" sz="2000" dirty="0" smtClean="0">
                <a:solidFill>
                  <a:schemeClr val="bg1"/>
                </a:solidFill>
              </a:rPr>
              <a:t>团队对接时能够更加方便，同时有能力做一些 </a:t>
            </a:r>
            <a:r>
              <a:rPr lang="en-US" altLang="zh-CN" sz="2000" dirty="0" smtClean="0">
                <a:solidFill>
                  <a:schemeClr val="bg1"/>
                </a:solidFill>
              </a:rPr>
              <a:t>UE </a:t>
            </a:r>
            <a:r>
              <a:rPr lang="zh-CN" altLang="en-US" sz="2000" dirty="0" smtClean="0">
                <a:solidFill>
                  <a:schemeClr val="bg1"/>
                </a:solidFill>
              </a:rPr>
              <a:t>编辑器中工具向的开发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</a:rPr>
              <a:t>给</a:t>
            </a:r>
            <a:r>
              <a:rPr lang="zh-CN" altLang="en-US" sz="2000" dirty="0" smtClean="0">
                <a:solidFill>
                  <a:schemeClr val="bg1"/>
                </a:solidFill>
              </a:rPr>
              <a:t>与自己更多在渲染方向实践的机会，使得在渲染效果的实现上有更多理解，并且有助于产品的性能优化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bg1"/>
                </a:solidFill>
              </a:rPr>
              <a:t>尽量多依赖 </a:t>
            </a:r>
            <a:r>
              <a:rPr lang="en-US" altLang="zh-CN" sz="2000" dirty="0" smtClean="0">
                <a:solidFill>
                  <a:schemeClr val="bg1"/>
                </a:solidFill>
              </a:rPr>
              <a:t>AI </a:t>
            </a:r>
            <a:r>
              <a:rPr lang="zh-CN" altLang="en-US" sz="2000" dirty="0" smtClean="0">
                <a:solidFill>
                  <a:schemeClr val="bg1"/>
                </a:solidFill>
              </a:rPr>
              <a:t>工具，无论是 </a:t>
            </a:r>
            <a:r>
              <a:rPr lang="en-US" altLang="zh-CN" sz="2000" dirty="0" smtClean="0">
                <a:solidFill>
                  <a:schemeClr val="bg1"/>
                </a:solidFill>
              </a:rPr>
              <a:t>AIGC 3D </a:t>
            </a:r>
            <a:r>
              <a:rPr lang="zh-CN" altLang="en-US" sz="2000" dirty="0" smtClean="0">
                <a:solidFill>
                  <a:schemeClr val="bg1"/>
                </a:solidFill>
              </a:rPr>
              <a:t>资产还是 </a:t>
            </a:r>
            <a:r>
              <a:rPr lang="en-US" altLang="zh-CN" sz="2000" dirty="0" smtClean="0">
                <a:solidFill>
                  <a:schemeClr val="bg1"/>
                </a:solidFill>
              </a:rPr>
              <a:t>AI </a:t>
            </a:r>
            <a:r>
              <a:rPr lang="zh-CN" altLang="en-US" sz="2000" dirty="0" smtClean="0">
                <a:solidFill>
                  <a:schemeClr val="bg1"/>
                </a:solidFill>
              </a:rPr>
              <a:t>生成代码资产，尽量提高产品开发效率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bg1"/>
                </a:solidFill>
              </a:rPr>
              <a:t>了解数字人行业现状和趋势，收集数字人在不同领域创新应用的信息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</a:t>
            </a:r>
            <a:r>
              <a:rPr lang="zh-CN" altLang="en-US" dirty="0"/>
              <a:t>概览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C39EEE-866C-06E1-B3E7-6B956CD8F121}"/>
              </a:ext>
            </a:extLst>
          </p:cNvPr>
          <p:cNvSpPr txBox="1"/>
          <p:nvPr/>
        </p:nvSpPr>
        <p:spPr>
          <a:xfrm>
            <a:off x="2494582" y="4970767"/>
            <a:ext cx="226055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1600" b="1" dirty="0" smtClean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虚拟形象 </a:t>
            </a:r>
            <a:r>
              <a:rPr lang="en-US" altLang="zh-CN" sz="1600" b="1" dirty="0" smtClean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 </a:t>
            </a:r>
            <a:r>
              <a:rPr lang="zh-CN" altLang="en-US" sz="1600" b="1" dirty="0" smtClean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zh-CN" altLang="en-US" sz="1600" b="1" dirty="0">
              <a:solidFill>
                <a:srgbClr val="1890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C7EC4F-749D-8A02-7C97-1D9247877BA5}"/>
              </a:ext>
            </a:extLst>
          </p:cNvPr>
          <p:cNvSpPr txBox="1"/>
          <p:nvPr/>
        </p:nvSpPr>
        <p:spPr>
          <a:xfrm>
            <a:off x="7419737" y="4935777"/>
            <a:ext cx="226055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1600" b="1" dirty="0" smtClean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</a:t>
            </a:r>
            <a:r>
              <a:rPr lang="zh-CN" altLang="en-US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形象 </a:t>
            </a:r>
            <a:r>
              <a:rPr lang="en-US" altLang="zh-CN" sz="1600" b="1" dirty="0" smtClean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 </a:t>
            </a:r>
            <a:r>
              <a:rPr lang="zh-CN" altLang="en-US" sz="1600" b="1" dirty="0" smtClean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zh-CN" altLang="en-US" sz="1600" b="1" dirty="0">
              <a:solidFill>
                <a:srgbClr val="1890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56D73D-DD1D-1211-8022-CC609A7096A1}"/>
              </a:ext>
            </a:extLst>
          </p:cNvPr>
          <p:cNvSpPr txBox="1"/>
          <p:nvPr/>
        </p:nvSpPr>
        <p:spPr>
          <a:xfrm>
            <a:off x="2210690" y="5422664"/>
            <a:ext cx="282833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打造个性化虚拟形象，支持营收专项</a:t>
            </a: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打通粉版中 </a:t>
            </a:r>
            <a:r>
              <a:rPr lang="en-US" altLang="zh-CN" sz="1200" dirty="0" err="1">
                <a:solidFill>
                  <a:schemeClr val="bg1"/>
                </a:solidFill>
              </a:rPr>
              <a:t>WebGL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的渲染能力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315F015-37B6-A793-C060-DE91FC356574}"/>
              </a:ext>
            </a:extLst>
          </p:cNvPr>
          <p:cNvSpPr txBox="1"/>
          <p:nvPr/>
        </p:nvSpPr>
        <p:spPr>
          <a:xfrm>
            <a:off x="6976862" y="5385798"/>
            <a:ext cx="335158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写实人形，渲染效果</a:t>
            </a:r>
            <a:r>
              <a:rPr lang="zh-CN" altLang="en-US" sz="1200" dirty="0">
                <a:solidFill>
                  <a:schemeClr val="bg1"/>
                </a:solidFill>
              </a:rPr>
              <a:t>尽可能</a:t>
            </a:r>
            <a:r>
              <a:rPr lang="zh-CN" altLang="en-US" sz="1200" dirty="0" smtClean="0">
                <a:solidFill>
                  <a:schemeClr val="bg1"/>
                </a:solidFill>
              </a:rPr>
              <a:t>对齐 </a:t>
            </a:r>
            <a:r>
              <a:rPr lang="en-US" altLang="zh-CN" sz="1200" dirty="0" smtClean="0">
                <a:solidFill>
                  <a:schemeClr val="bg1"/>
                </a:solidFill>
              </a:rPr>
              <a:t>UE </a:t>
            </a:r>
            <a:r>
              <a:rPr lang="zh-CN" altLang="en-US" sz="1200" dirty="0" smtClean="0">
                <a:solidFill>
                  <a:schemeClr val="bg1"/>
                </a:solidFill>
              </a:rPr>
              <a:t>的虚拟形象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个性化定制服装、脸型、妆容和配饰等，对标</a:t>
            </a:r>
            <a:r>
              <a:rPr lang="en-US" altLang="zh-CN" sz="1200" dirty="0" smtClean="0">
                <a:solidFill>
                  <a:schemeClr val="bg1"/>
                </a:solidFill>
              </a:rPr>
              <a:t>《</a:t>
            </a:r>
            <a:r>
              <a:rPr lang="zh-CN" altLang="en-US" sz="1200" dirty="0" smtClean="0">
                <a:solidFill>
                  <a:schemeClr val="bg1"/>
                </a:solidFill>
              </a:rPr>
              <a:t>以闪亮之名</a:t>
            </a:r>
            <a:r>
              <a:rPr lang="en-US" altLang="zh-CN" sz="1200" dirty="0" smtClean="0">
                <a:solidFill>
                  <a:schemeClr val="bg1"/>
                </a:solidFill>
              </a:rPr>
              <a:t>》</a:t>
            </a:r>
            <a:r>
              <a:rPr lang="zh-CN" altLang="en-US" sz="1200" dirty="0" smtClean="0">
                <a:solidFill>
                  <a:schemeClr val="bg1"/>
                </a:solidFill>
              </a:rPr>
              <a:t>和</a:t>
            </a:r>
            <a:r>
              <a:rPr lang="en-US" altLang="zh-CN" sz="1200" dirty="0" smtClean="0">
                <a:solidFill>
                  <a:schemeClr val="bg1"/>
                </a:solidFill>
              </a:rPr>
              <a:t>《</a:t>
            </a:r>
            <a:r>
              <a:rPr lang="zh-CN" altLang="en-US" sz="1200" dirty="0" smtClean="0">
                <a:solidFill>
                  <a:schemeClr val="bg1"/>
                </a:solidFill>
              </a:rPr>
              <a:t>闪耀暖暖</a:t>
            </a:r>
            <a:r>
              <a:rPr lang="en-US" altLang="zh-CN" sz="1200" dirty="0" smtClean="0">
                <a:solidFill>
                  <a:schemeClr val="bg1"/>
                </a:solidFill>
              </a:rPr>
              <a:t>》</a:t>
            </a:r>
            <a:r>
              <a:rPr lang="zh-CN" altLang="en-US" sz="1200" dirty="0" smtClean="0">
                <a:solidFill>
                  <a:schemeClr val="bg1"/>
                </a:solidFill>
              </a:rPr>
              <a:t>等游戏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468" y="1379144"/>
            <a:ext cx="1543050" cy="33432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518" y="1379145"/>
            <a:ext cx="1543050" cy="33432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333" y="1390005"/>
            <a:ext cx="1892808" cy="336499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41" y="1379145"/>
            <a:ext cx="1892808" cy="336499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晋升后岗位职责与目标</a:t>
            </a:r>
          </a:p>
        </p:txBody>
      </p:sp>
      <p:sp>
        <p:nvSpPr>
          <p:cNvPr id="3" name="矩形 2"/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noAutofit/>
          </a:bodyPr>
          <a:lstStyle/>
          <a:p>
            <a:pPr marL="342900" lvl="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晋升后的岗位职责和目标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你认为晋升后的岗位职责与目前的岗位职责相比，有什么变化</a:t>
            </a:r>
            <a:r>
              <a:rPr lang="zh-CN" altLang="en-US" sz="2000" dirty="0" smtClean="0">
                <a:solidFill>
                  <a:prstClr val="white">
                    <a:lumMod val="65000"/>
                  </a:prstClr>
                </a:solidFill>
              </a:rPr>
              <a:t>？</a:t>
            </a:r>
            <a:r>
              <a:rPr lang="en-US" altLang="zh-CN" sz="2000" dirty="0" smtClean="0">
                <a:solidFill>
                  <a:prstClr val="white">
                    <a:lumMod val="65000"/>
                  </a:prstClr>
                </a:solidFill>
              </a:rPr>
              <a:t/>
            </a:r>
            <a:br>
              <a:rPr lang="en-US" altLang="zh-CN" sz="2000" dirty="0" smtClean="0">
                <a:solidFill>
                  <a:prstClr val="white">
                    <a:lumMod val="65000"/>
                  </a:prstClr>
                </a:solidFill>
              </a:rPr>
            </a:br>
            <a:r>
              <a:rPr lang="zh-CN" altLang="en-US" sz="2000" dirty="0" smtClean="0">
                <a:solidFill>
                  <a:schemeClr val="bg1"/>
                </a:solidFill>
              </a:rPr>
              <a:t>技术上拓宽视野，可以给组内成员带来更多技术上的认知，共同成长；业务上可以从更高的维度进行思考，能够更有效地把技术转化为业务成果</a:t>
            </a:r>
            <a:endParaRPr lang="zh-CN" altLang="en-US" sz="20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你对晋升后岗位的构想和规划是什么，希望在新岗位实现什么目标</a:t>
            </a:r>
            <a:r>
              <a:rPr lang="zh-CN" altLang="en-US" sz="2000" dirty="0" smtClean="0">
                <a:solidFill>
                  <a:prstClr val="white">
                    <a:lumMod val="65000"/>
                  </a:prstClr>
                </a:solidFill>
              </a:rPr>
              <a:t>？</a:t>
            </a:r>
            <a:r>
              <a:rPr lang="en-US" altLang="zh-CN" sz="2000" dirty="0" smtClean="0">
                <a:solidFill>
                  <a:prstClr val="white">
                    <a:lumMod val="65000"/>
                  </a:prstClr>
                </a:solidFill>
              </a:rPr>
              <a:t/>
            </a:r>
            <a:br>
              <a:rPr lang="en-US" altLang="zh-CN" sz="2000" dirty="0" smtClean="0">
                <a:solidFill>
                  <a:prstClr val="white">
                    <a:lumMod val="65000"/>
                  </a:prstClr>
                </a:solidFill>
              </a:rPr>
            </a:br>
            <a:r>
              <a:rPr lang="zh-CN" altLang="en-US" sz="2000" dirty="0" smtClean="0">
                <a:solidFill>
                  <a:schemeClr val="bg1"/>
                </a:solidFill>
              </a:rPr>
              <a:t>进一步打通 </a:t>
            </a:r>
            <a:r>
              <a:rPr lang="en-US" altLang="zh-CN" sz="2000" dirty="0" smtClean="0">
                <a:solidFill>
                  <a:schemeClr val="bg1"/>
                </a:solidFill>
              </a:rPr>
              <a:t>UE/Unity/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WebGL</a:t>
            </a:r>
            <a:r>
              <a:rPr lang="en-US" altLang="zh-CN" sz="2000" dirty="0" smtClean="0">
                <a:solidFill>
                  <a:schemeClr val="bg1"/>
                </a:solidFill>
              </a:rPr>
              <a:t> </a:t>
            </a:r>
            <a:r>
              <a:rPr lang="zh-CN" altLang="en-US" sz="2000" dirty="0" smtClean="0">
                <a:solidFill>
                  <a:schemeClr val="bg1"/>
                </a:solidFill>
              </a:rPr>
              <a:t>三端数字人资产的开发管线，建设好更便捷的自动化管线，使得资产的生产和配置可以更加高效，有更多的业务方来享受数字人的价值和便利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对公司的建议及意见</a:t>
            </a:r>
          </a:p>
        </p:txBody>
      </p:sp>
      <p:sp>
        <p:nvSpPr>
          <p:cNvPr id="3" name="矩形 2"/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noAutofit/>
          </a:bodyPr>
          <a:lstStyle/>
          <a:p>
            <a:pPr marL="342900" lvl="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请您对</a:t>
            </a:r>
            <a:r>
              <a:rPr lang="zh-CN" altLang="en-US" sz="2000" dirty="0">
                <a:solidFill>
                  <a:srgbClr val="0CB6F2"/>
                </a:solidFill>
              </a:rPr>
              <a:t>公司的发展</a:t>
            </a: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提出建议及意见</a:t>
            </a:r>
            <a:r>
              <a:rPr lang="zh-CN" altLang="en-US" sz="2000" dirty="0" smtClean="0">
                <a:solidFill>
                  <a:prstClr val="white">
                    <a:lumMod val="65000"/>
                  </a:prstClr>
                </a:solidFill>
              </a:rPr>
              <a:t>：</a:t>
            </a:r>
            <a:endParaRPr lang="en-US" altLang="zh-CN" sz="2000" dirty="0" smtClean="0">
              <a:solidFill>
                <a:prstClr val="white">
                  <a:lumMod val="65000"/>
                </a:prstClr>
              </a:solidFill>
            </a:endParaRPr>
          </a:p>
          <a:p>
            <a:pPr lvl="0">
              <a:lnSpc>
                <a:spcPct val="120000"/>
              </a:lnSpc>
            </a:pPr>
            <a:r>
              <a:rPr lang="en-US" altLang="zh-CN" sz="2000" dirty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    </a:t>
            </a:r>
            <a:r>
              <a:rPr lang="zh-CN" altLang="en-US" sz="2000" dirty="0" smtClean="0">
                <a:solidFill>
                  <a:schemeClr val="bg1"/>
                </a:solidFill>
              </a:rPr>
              <a:t>希望公司对于创新业务可以给与更多的支持和耐心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ChangeArrowheads="1"/>
          </p:cNvSpPr>
          <p:nvPr/>
        </p:nvSpPr>
        <p:spPr bwMode="auto">
          <a:xfrm>
            <a:off x="3449638" y="0"/>
            <a:ext cx="3968750" cy="4102100"/>
          </a:xfrm>
          <a:custGeom>
            <a:avLst/>
            <a:gdLst>
              <a:gd name="T0" fmla="*/ 0 w 2500"/>
              <a:gd name="T1" fmla="*/ 0 h 2581"/>
              <a:gd name="T2" fmla="*/ 2500 w 2500"/>
              <a:gd name="T3" fmla="*/ 2581 h 2581"/>
              <a:gd name="T4" fmla="*/ 2220 w 2500"/>
              <a:gd name="T5" fmla="*/ 1975 h 2581"/>
              <a:gd name="T6" fmla="*/ 0 w 2500"/>
              <a:gd name="T7" fmla="*/ 0 h 2581"/>
              <a:gd name="T8" fmla="*/ 0 60000 65536"/>
              <a:gd name="T9" fmla="*/ 0 60000 65536"/>
              <a:gd name="T10" fmla="*/ 0 60000 65536"/>
              <a:gd name="T11" fmla="*/ 0 60000 65536"/>
              <a:gd name="T12" fmla="*/ 0 w 2500"/>
              <a:gd name="T13" fmla="*/ 0 h 2581"/>
              <a:gd name="T14" fmla="*/ 2500 w 2500"/>
              <a:gd name="T15" fmla="*/ 2581 h 25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00" h="2581">
                <a:moveTo>
                  <a:pt x="0" y="0"/>
                </a:moveTo>
                <a:lnTo>
                  <a:pt x="2500" y="2581"/>
                </a:lnTo>
                <a:lnTo>
                  <a:pt x="2220" y="1975"/>
                </a:lnTo>
                <a:lnTo>
                  <a:pt x="0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Freeform 6"/>
          <p:cNvSpPr>
            <a:spLocks noChangeArrowheads="1"/>
          </p:cNvSpPr>
          <p:nvPr/>
        </p:nvSpPr>
        <p:spPr bwMode="auto">
          <a:xfrm>
            <a:off x="8740775" y="4630738"/>
            <a:ext cx="2811463" cy="2227262"/>
          </a:xfrm>
          <a:custGeom>
            <a:avLst/>
            <a:gdLst>
              <a:gd name="T0" fmla="*/ 1771 w 1771"/>
              <a:gd name="T1" fmla="*/ 932 h 1401"/>
              <a:gd name="T2" fmla="*/ 345 w 1771"/>
              <a:gd name="T3" fmla="*/ 0 h 1401"/>
              <a:gd name="T4" fmla="*/ 0 w 1771"/>
              <a:gd name="T5" fmla="*/ 541 h 1401"/>
              <a:gd name="T6" fmla="*/ 742 w 1771"/>
              <a:gd name="T7" fmla="*/ 1401 h 1401"/>
              <a:gd name="T8" fmla="*/ 1771 w 1771"/>
              <a:gd name="T9" fmla="*/ 932 h 1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71"/>
              <a:gd name="T16" fmla="*/ 0 h 1401"/>
              <a:gd name="T17" fmla="*/ 1771 w 1771"/>
              <a:gd name="T18" fmla="*/ 1401 h 1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71" h="1401">
                <a:moveTo>
                  <a:pt x="1771" y="932"/>
                </a:moveTo>
                <a:lnTo>
                  <a:pt x="345" y="0"/>
                </a:lnTo>
                <a:lnTo>
                  <a:pt x="0" y="541"/>
                </a:lnTo>
                <a:lnTo>
                  <a:pt x="742" y="1401"/>
                </a:lnTo>
                <a:lnTo>
                  <a:pt x="1771" y="932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Freeform 7"/>
          <p:cNvSpPr>
            <a:spLocks noChangeArrowheads="1"/>
          </p:cNvSpPr>
          <p:nvPr/>
        </p:nvSpPr>
        <p:spPr bwMode="auto">
          <a:xfrm>
            <a:off x="7521575" y="850900"/>
            <a:ext cx="4670425" cy="2598738"/>
          </a:xfrm>
          <a:custGeom>
            <a:avLst/>
            <a:gdLst>
              <a:gd name="T0" fmla="*/ 0 w 2942"/>
              <a:gd name="T1" fmla="*/ 0 h 1635"/>
              <a:gd name="T2" fmla="*/ 2942 w 2942"/>
              <a:gd name="T3" fmla="*/ 990 h 1635"/>
              <a:gd name="T4" fmla="*/ 1881 w 2942"/>
              <a:gd name="T5" fmla="*/ 1635 h 1635"/>
              <a:gd name="T6" fmla="*/ 0 w 2942"/>
              <a:gd name="T7" fmla="*/ 0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2942"/>
              <a:gd name="T13" fmla="*/ 0 h 1635"/>
              <a:gd name="T14" fmla="*/ 2942 w 2942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42" h="1635">
                <a:moveTo>
                  <a:pt x="0" y="0"/>
                </a:moveTo>
                <a:lnTo>
                  <a:pt x="2942" y="990"/>
                </a:lnTo>
                <a:lnTo>
                  <a:pt x="1881" y="1635"/>
                </a:lnTo>
                <a:lnTo>
                  <a:pt x="0" y="0"/>
                </a:lnTo>
                <a:close/>
              </a:path>
            </a:pathLst>
          </a:custGeom>
          <a:solidFill>
            <a:srgbClr val="DFEE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Freeform 8"/>
          <p:cNvSpPr>
            <a:spLocks noChangeArrowheads="1"/>
          </p:cNvSpPr>
          <p:nvPr/>
        </p:nvSpPr>
        <p:spPr bwMode="auto">
          <a:xfrm>
            <a:off x="7026275" y="11113"/>
            <a:ext cx="5165725" cy="2413000"/>
          </a:xfrm>
          <a:custGeom>
            <a:avLst/>
            <a:gdLst>
              <a:gd name="T0" fmla="*/ 0 w 3254"/>
              <a:gd name="T1" fmla="*/ 0 h 1518"/>
              <a:gd name="T2" fmla="*/ 312 w 3254"/>
              <a:gd name="T3" fmla="*/ 528 h 1518"/>
              <a:gd name="T4" fmla="*/ 3254 w 3254"/>
              <a:gd name="T5" fmla="*/ 1518 h 1518"/>
              <a:gd name="T6" fmla="*/ 0 w 3254"/>
              <a:gd name="T7" fmla="*/ 0 h 1518"/>
              <a:gd name="T8" fmla="*/ 0 60000 65536"/>
              <a:gd name="T9" fmla="*/ 0 60000 65536"/>
              <a:gd name="T10" fmla="*/ 0 60000 65536"/>
              <a:gd name="T11" fmla="*/ 0 60000 65536"/>
              <a:gd name="T12" fmla="*/ 0 w 3254"/>
              <a:gd name="T13" fmla="*/ 0 h 1518"/>
              <a:gd name="T14" fmla="*/ 3254 w 3254"/>
              <a:gd name="T15" fmla="*/ 1518 h 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54" h="1518">
                <a:moveTo>
                  <a:pt x="0" y="0"/>
                </a:moveTo>
                <a:lnTo>
                  <a:pt x="312" y="528"/>
                </a:lnTo>
                <a:lnTo>
                  <a:pt x="3254" y="151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Freeform 9"/>
          <p:cNvSpPr>
            <a:spLocks noChangeArrowheads="1"/>
          </p:cNvSpPr>
          <p:nvPr/>
        </p:nvSpPr>
        <p:spPr bwMode="auto">
          <a:xfrm>
            <a:off x="8543925" y="3140075"/>
            <a:ext cx="1963738" cy="1490663"/>
          </a:xfrm>
          <a:custGeom>
            <a:avLst/>
            <a:gdLst>
              <a:gd name="T0" fmla="*/ 469 w 1237"/>
              <a:gd name="T1" fmla="*/ 938 h 938"/>
              <a:gd name="T2" fmla="*/ 1237 w 1237"/>
              <a:gd name="T3" fmla="*/ 195 h 938"/>
              <a:gd name="T4" fmla="*/ 0 w 1237"/>
              <a:gd name="T5" fmla="*/ 0 h 938"/>
              <a:gd name="T6" fmla="*/ 469 w 1237"/>
              <a:gd name="T7" fmla="*/ 938 h 938"/>
              <a:gd name="T8" fmla="*/ 0 60000 65536"/>
              <a:gd name="T9" fmla="*/ 0 60000 65536"/>
              <a:gd name="T10" fmla="*/ 0 60000 65536"/>
              <a:gd name="T11" fmla="*/ 0 60000 65536"/>
              <a:gd name="T12" fmla="*/ 0 w 1237"/>
              <a:gd name="T13" fmla="*/ 0 h 938"/>
              <a:gd name="T14" fmla="*/ 1237 w 1237"/>
              <a:gd name="T15" fmla="*/ 938 h 9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7" h="938">
                <a:moveTo>
                  <a:pt x="469" y="938"/>
                </a:moveTo>
                <a:lnTo>
                  <a:pt x="1237" y="195"/>
                </a:lnTo>
                <a:lnTo>
                  <a:pt x="0" y="0"/>
                </a:lnTo>
                <a:lnTo>
                  <a:pt x="469" y="938"/>
                </a:lnTo>
                <a:close/>
              </a:path>
            </a:pathLst>
          </a:custGeom>
          <a:solidFill>
            <a:srgbClr val="2EA7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Freeform 10"/>
          <p:cNvSpPr>
            <a:spLocks noChangeArrowheads="1"/>
          </p:cNvSpPr>
          <p:nvPr/>
        </p:nvSpPr>
        <p:spPr bwMode="auto">
          <a:xfrm>
            <a:off x="7831138" y="3140075"/>
            <a:ext cx="1457325" cy="2351088"/>
          </a:xfrm>
          <a:custGeom>
            <a:avLst/>
            <a:gdLst>
              <a:gd name="T0" fmla="*/ 0 w 918"/>
              <a:gd name="T1" fmla="*/ 1355 h 1479"/>
              <a:gd name="T2" fmla="*/ 449 w 918"/>
              <a:gd name="T3" fmla="*/ 0 h 1479"/>
              <a:gd name="T4" fmla="*/ 918 w 918"/>
              <a:gd name="T5" fmla="*/ 938 h 1479"/>
              <a:gd name="T6" fmla="*/ 573 w 918"/>
              <a:gd name="T7" fmla="*/ 1479 h 1479"/>
              <a:gd name="T8" fmla="*/ 0 w 918"/>
              <a:gd name="T9" fmla="*/ 1355 h 1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8"/>
              <a:gd name="T16" fmla="*/ 0 h 1479"/>
              <a:gd name="T17" fmla="*/ 918 w 918"/>
              <a:gd name="T18" fmla="*/ 1479 h 14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8" h="1479">
                <a:moveTo>
                  <a:pt x="0" y="1355"/>
                </a:moveTo>
                <a:lnTo>
                  <a:pt x="449" y="0"/>
                </a:lnTo>
                <a:lnTo>
                  <a:pt x="918" y="938"/>
                </a:lnTo>
                <a:lnTo>
                  <a:pt x="573" y="1479"/>
                </a:lnTo>
                <a:lnTo>
                  <a:pt x="0" y="1355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Freeform 11"/>
          <p:cNvSpPr>
            <a:spLocks noChangeArrowheads="1"/>
          </p:cNvSpPr>
          <p:nvPr/>
        </p:nvSpPr>
        <p:spPr bwMode="auto">
          <a:xfrm>
            <a:off x="6973888" y="3140075"/>
            <a:ext cx="1570037" cy="2152650"/>
          </a:xfrm>
          <a:custGeom>
            <a:avLst/>
            <a:gdLst>
              <a:gd name="T0" fmla="*/ 0 w 989"/>
              <a:gd name="T1" fmla="*/ 0 h 1355"/>
              <a:gd name="T2" fmla="*/ 540 w 989"/>
              <a:gd name="T3" fmla="*/ 1355 h 1355"/>
              <a:gd name="T4" fmla="*/ 989 w 989"/>
              <a:gd name="T5" fmla="*/ 0 h 1355"/>
              <a:gd name="T6" fmla="*/ 0 w 989"/>
              <a:gd name="T7" fmla="*/ 0 h 1355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355"/>
              <a:gd name="T14" fmla="*/ 989 w 989"/>
              <a:gd name="T15" fmla="*/ 1355 h 13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355">
                <a:moveTo>
                  <a:pt x="0" y="0"/>
                </a:moveTo>
                <a:lnTo>
                  <a:pt x="540" y="1355"/>
                </a:lnTo>
                <a:lnTo>
                  <a:pt x="98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Freeform 12"/>
          <p:cNvSpPr>
            <a:spLocks noChangeArrowheads="1"/>
          </p:cNvSpPr>
          <p:nvPr/>
        </p:nvSpPr>
        <p:spPr bwMode="auto">
          <a:xfrm>
            <a:off x="9288463" y="3449638"/>
            <a:ext cx="1466850" cy="2135187"/>
          </a:xfrm>
          <a:custGeom>
            <a:avLst/>
            <a:gdLst>
              <a:gd name="T0" fmla="*/ 0 w 924"/>
              <a:gd name="T1" fmla="*/ 743 h 1343"/>
              <a:gd name="T2" fmla="*/ 768 w 924"/>
              <a:gd name="T3" fmla="*/ 0 h 1343"/>
              <a:gd name="T4" fmla="*/ 924 w 924"/>
              <a:gd name="T5" fmla="*/ 1343 h 1343"/>
              <a:gd name="T6" fmla="*/ 0 w 924"/>
              <a:gd name="T7" fmla="*/ 743 h 1343"/>
              <a:gd name="T8" fmla="*/ 0 60000 65536"/>
              <a:gd name="T9" fmla="*/ 0 60000 65536"/>
              <a:gd name="T10" fmla="*/ 0 60000 65536"/>
              <a:gd name="T11" fmla="*/ 0 60000 65536"/>
              <a:gd name="T12" fmla="*/ 0 w 924"/>
              <a:gd name="T13" fmla="*/ 0 h 1343"/>
              <a:gd name="T14" fmla="*/ 924 w 924"/>
              <a:gd name="T15" fmla="*/ 1343 h 13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4" h="1343">
                <a:moveTo>
                  <a:pt x="0" y="743"/>
                </a:moveTo>
                <a:lnTo>
                  <a:pt x="768" y="0"/>
                </a:lnTo>
                <a:lnTo>
                  <a:pt x="924" y="1343"/>
                </a:lnTo>
                <a:lnTo>
                  <a:pt x="0" y="743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Freeform 13"/>
          <p:cNvSpPr>
            <a:spLocks noChangeArrowheads="1"/>
          </p:cNvSpPr>
          <p:nvPr/>
        </p:nvSpPr>
        <p:spPr bwMode="auto">
          <a:xfrm>
            <a:off x="7521575" y="850900"/>
            <a:ext cx="2986088" cy="2598738"/>
          </a:xfrm>
          <a:custGeom>
            <a:avLst/>
            <a:gdLst>
              <a:gd name="T0" fmla="*/ 1881 w 1881"/>
              <a:gd name="T1" fmla="*/ 1635 h 1635"/>
              <a:gd name="T2" fmla="*/ 0 w 1881"/>
              <a:gd name="T3" fmla="*/ 0 h 1635"/>
              <a:gd name="T4" fmla="*/ 644 w 1881"/>
              <a:gd name="T5" fmla="*/ 1440 h 1635"/>
              <a:gd name="T6" fmla="*/ 1881 w 1881"/>
              <a:gd name="T7" fmla="*/ 1635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1881"/>
              <a:gd name="T13" fmla="*/ 0 h 1635"/>
              <a:gd name="T14" fmla="*/ 1881 w 1881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81" h="1635">
                <a:moveTo>
                  <a:pt x="1881" y="1635"/>
                </a:moveTo>
                <a:lnTo>
                  <a:pt x="0" y="0"/>
                </a:lnTo>
                <a:lnTo>
                  <a:pt x="644" y="1440"/>
                </a:lnTo>
                <a:lnTo>
                  <a:pt x="1881" y="1635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Freeform 14"/>
          <p:cNvSpPr>
            <a:spLocks noChangeArrowheads="1"/>
          </p:cNvSpPr>
          <p:nvPr/>
        </p:nvSpPr>
        <p:spPr bwMode="auto">
          <a:xfrm>
            <a:off x="6973888" y="850900"/>
            <a:ext cx="1570037" cy="2289175"/>
          </a:xfrm>
          <a:custGeom>
            <a:avLst/>
            <a:gdLst>
              <a:gd name="T0" fmla="*/ 989 w 989"/>
              <a:gd name="T1" fmla="*/ 1440 h 1440"/>
              <a:gd name="T2" fmla="*/ 0 w 989"/>
              <a:gd name="T3" fmla="*/ 1440 h 1440"/>
              <a:gd name="T4" fmla="*/ 345 w 989"/>
              <a:gd name="T5" fmla="*/ 0 h 1440"/>
              <a:gd name="T6" fmla="*/ 989 w 989"/>
              <a:gd name="T7" fmla="*/ 1440 h 1440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440"/>
              <a:gd name="T14" fmla="*/ 989 w 989"/>
              <a:gd name="T15" fmla="*/ 1440 h 14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440">
                <a:moveTo>
                  <a:pt x="989" y="1440"/>
                </a:moveTo>
                <a:lnTo>
                  <a:pt x="0" y="1440"/>
                </a:lnTo>
                <a:lnTo>
                  <a:pt x="345" y="0"/>
                </a:lnTo>
                <a:lnTo>
                  <a:pt x="989" y="1440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Freeform 15"/>
          <p:cNvSpPr>
            <a:spLocks noChangeArrowheads="1"/>
          </p:cNvSpPr>
          <p:nvPr/>
        </p:nvSpPr>
        <p:spPr bwMode="auto">
          <a:xfrm>
            <a:off x="3449638" y="0"/>
            <a:ext cx="4071937" cy="3140075"/>
          </a:xfrm>
          <a:custGeom>
            <a:avLst/>
            <a:gdLst>
              <a:gd name="T0" fmla="*/ 2253 w 2565"/>
              <a:gd name="T1" fmla="*/ 7 h 1975"/>
              <a:gd name="T2" fmla="*/ 0 w 2565"/>
              <a:gd name="T3" fmla="*/ 0 h 1975"/>
              <a:gd name="T4" fmla="*/ 2220 w 2565"/>
              <a:gd name="T5" fmla="*/ 1975 h 1975"/>
              <a:gd name="T6" fmla="*/ 2565 w 2565"/>
              <a:gd name="T7" fmla="*/ 535 h 1975"/>
              <a:gd name="T8" fmla="*/ 2253 w 2565"/>
              <a:gd name="T9" fmla="*/ 7 h 19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5"/>
              <a:gd name="T16" fmla="*/ 0 h 1975"/>
              <a:gd name="T17" fmla="*/ 2565 w 2565"/>
              <a:gd name="T18" fmla="*/ 1975 h 19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5" h="1975">
                <a:moveTo>
                  <a:pt x="2253" y="7"/>
                </a:moveTo>
                <a:lnTo>
                  <a:pt x="0" y="0"/>
                </a:lnTo>
                <a:lnTo>
                  <a:pt x="2220" y="1975"/>
                </a:lnTo>
                <a:lnTo>
                  <a:pt x="2565" y="535"/>
                </a:lnTo>
                <a:lnTo>
                  <a:pt x="2253" y="7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Freeform 16"/>
          <p:cNvSpPr>
            <a:spLocks noChangeArrowheads="1"/>
          </p:cNvSpPr>
          <p:nvPr/>
        </p:nvSpPr>
        <p:spPr bwMode="auto">
          <a:xfrm>
            <a:off x="10507663" y="2424113"/>
            <a:ext cx="1684337" cy="2528887"/>
          </a:xfrm>
          <a:custGeom>
            <a:avLst/>
            <a:gdLst>
              <a:gd name="T0" fmla="*/ 1061 w 1061"/>
              <a:gd name="T1" fmla="*/ 0 h 1590"/>
              <a:gd name="T2" fmla="*/ 111 w 1061"/>
              <a:gd name="T3" fmla="*/ 1590 h 1590"/>
              <a:gd name="T4" fmla="*/ 0 w 1061"/>
              <a:gd name="T5" fmla="*/ 645 h 1590"/>
              <a:gd name="T6" fmla="*/ 1061 w 1061"/>
              <a:gd name="T7" fmla="*/ 0 h 1590"/>
              <a:gd name="T8" fmla="*/ 0 60000 65536"/>
              <a:gd name="T9" fmla="*/ 0 60000 65536"/>
              <a:gd name="T10" fmla="*/ 0 60000 65536"/>
              <a:gd name="T11" fmla="*/ 0 60000 65536"/>
              <a:gd name="T12" fmla="*/ 0 w 1061"/>
              <a:gd name="T13" fmla="*/ 0 h 1590"/>
              <a:gd name="T14" fmla="*/ 1061 w 1061"/>
              <a:gd name="T15" fmla="*/ 1590 h 15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1" h="1590">
                <a:moveTo>
                  <a:pt x="1061" y="0"/>
                </a:moveTo>
                <a:lnTo>
                  <a:pt x="111" y="1590"/>
                </a:lnTo>
                <a:lnTo>
                  <a:pt x="0" y="645"/>
                </a:lnTo>
                <a:lnTo>
                  <a:pt x="1061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8754" y="2465009"/>
            <a:ext cx="534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dirty="0">
                <a:solidFill>
                  <a:srgbClr val="0CB6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sz="3000" b="1" dirty="0">
              <a:solidFill>
                <a:srgbClr val="0CB6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调色 </a:t>
            </a:r>
            <a:r>
              <a:rPr lang="en-US" altLang="zh-CN" dirty="0"/>
              <a:t>RGB</a:t>
            </a:r>
            <a:endParaRPr lang="en-GB" dirty="0"/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43594" y="2575933"/>
            <a:ext cx="359073" cy="615553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蓝</a:t>
            </a:r>
            <a:endParaRPr lang="en-GB" sz="1000" dirty="0">
              <a:solidFill>
                <a:srgbClr val="000000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R 12</a:t>
            </a:r>
          </a:p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G 182</a:t>
            </a:r>
          </a:p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B 242</a:t>
            </a:r>
          </a:p>
        </p:txBody>
      </p:sp>
      <p:sp>
        <p:nvSpPr>
          <p:cNvPr id="5" name="Rectangle 25"/>
          <p:cNvSpPr>
            <a:spLocks noChangeArrowheads="1"/>
          </p:cNvSpPr>
          <p:nvPr/>
        </p:nvSpPr>
        <p:spPr bwMode="auto">
          <a:xfrm>
            <a:off x="1619782" y="1302758"/>
            <a:ext cx="1173163" cy="1181100"/>
          </a:xfrm>
          <a:prstGeom prst="rect">
            <a:avLst/>
          </a:prstGeom>
          <a:solidFill>
            <a:srgbClr val="53B3EC"/>
          </a:solidFill>
          <a:ln w="12700" algn="ctr">
            <a:noFill/>
            <a:miter lim="800000"/>
          </a:ln>
        </p:spPr>
        <p:txBody>
          <a:bodyPr wrap="none" lIns="0" tIns="0" rIns="0" bIns="0" anchor="ctr"/>
          <a:lstStyle/>
          <a:p>
            <a:pPr marL="0" marR="0" lvl="0" indent="0" defTabSz="87312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6" name="Rectangle 25"/>
          <p:cNvSpPr>
            <a:spLocks noChangeAspect="1" noChangeArrowheads="1"/>
          </p:cNvSpPr>
          <p:nvPr/>
        </p:nvSpPr>
        <p:spPr bwMode="auto">
          <a:xfrm>
            <a:off x="1621369" y="4303133"/>
            <a:ext cx="468313" cy="473075"/>
          </a:xfrm>
          <a:prstGeom prst="rect">
            <a:avLst/>
          </a:prstGeom>
          <a:solidFill>
            <a:srgbClr val="1890DA"/>
          </a:solidFill>
          <a:ln w="12700" algn="ctr">
            <a:noFill/>
            <a:miter lim="800000"/>
          </a:ln>
        </p:spPr>
        <p:txBody>
          <a:bodyPr wrap="none" lIns="0" tIns="0" rIns="0" bIns="0" anchor="ctr"/>
          <a:lstStyle/>
          <a:p>
            <a:pPr marL="0" marR="0" lvl="0" indent="0" defTabSz="87312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7" name="Rectangle 25"/>
          <p:cNvSpPr>
            <a:spLocks noChangeAspect="1" noChangeArrowheads="1"/>
          </p:cNvSpPr>
          <p:nvPr/>
        </p:nvSpPr>
        <p:spPr bwMode="auto">
          <a:xfrm>
            <a:off x="1621369" y="5382633"/>
            <a:ext cx="468313" cy="471488"/>
          </a:xfrm>
          <a:prstGeom prst="rect">
            <a:avLst/>
          </a:prstGeom>
          <a:solidFill>
            <a:srgbClr val="97D0F3"/>
          </a:solidFill>
          <a:ln w="12700" algn="ctr">
            <a:noFill/>
            <a:miter lim="800000"/>
          </a:ln>
        </p:spPr>
        <p:txBody>
          <a:bodyPr wrap="none" lIns="0" tIns="0" rIns="0" bIns="0" anchor="ctr"/>
          <a:lstStyle/>
          <a:p>
            <a:pPr marL="0" marR="0" lvl="0" indent="0" defTabSz="87312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2186519" y="4312658"/>
            <a:ext cx="359073" cy="461665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R 24</a:t>
            </a:r>
          </a:p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G 144</a:t>
            </a:r>
          </a:p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86519" y="5387396"/>
            <a:ext cx="359073" cy="461665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R 151</a:t>
            </a:r>
          </a:p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G 208</a:t>
            </a:r>
          </a:p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B 243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1611844" y="3996746"/>
            <a:ext cx="776288" cy="153988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Darker 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1611844" y="5152446"/>
            <a:ext cx="776288" cy="153988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Lighter 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392107" y="2575933"/>
            <a:ext cx="359073" cy="615553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粉</a:t>
            </a:r>
            <a:endParaRPr lang="en-GB" sz="1000" dirty="0">
              <a:solidFill>
                <a:srgbClr val="000000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R 255</a:t>
            </a:r>
          </a:p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G 102</a:t>
            </a:r>
          </a:p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B 149</a:t>
            </a:r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4368295" y="1302758"/>
            <a:ext cx="1173163" cy="1181100"/>
          </a:xfrm>
          <a:prstGeom prst="rect">
            <a:avLst/>
          </a:prstGeom>
          <a:solidFill>
            <a:srgbClr val="ED7095"/>
          </a:solidFill>
          <a:ln w="12700" algn="ctr">
            <a:noFill/>
            <a:miter lim="800000"/>
          </a:ln>
        </p:spPr>
        <p:txBody>
          <a:bodyPr wrap="none" lIns="0" tIns="0" rIns="0" bIns="0" anchor="ctr"/>
          <a:lstStyle/>
          <a:p>
            <a:pPr marL="0" marR="0" lvl="0" indent="0" defTabSz="87312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4" name="Rectangle 25"/>
          <p:cNvSpPr>
            <a:spLocks noChangeAspect="1" noChangeArrowheads="1"/>
          </p:cNvSpPr>
          <p:nvPr/>
        </p:nvSpPr>
        <p:spPr bwMode="auto">
          <a:xfrm>
            <a:off x="4369882" y="4303133"/>
            <a:ext cx="468313" cy="473075"/>
          </a:xfrm>
          <a:prstGeom prst="rect">
            <a:avLst/>
          </a:prstGeom>
          <a:solidFill>
            <a:srgbClr val="E84473"/>
          </a:solidFill>
          <a:ln w="12700" algn="ctr">
            <a:noFill/>
            <a:miter lim="800000"/>
          </a:ln>
        </p:spPr>
        <p:txBody>
          <a:bodyPr wrap="none" lIns="0" tIns="0" rIns="0" bIns="0" anchor="ctr"/>
          <a:lstStyle/>
          <a:p>
            <a:pPr marL="0" marR="0" lvl="0" indent="0" defTabSz="87312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5" name="Rectangle 25"/>
          <p:cNvSpPr>
            <a:spLocks noChangeAspect="1" noChangeArrowheads="1"/>
          </p:cNvSpPr>
          <p:nvPr/>
        </p:nvSpPr>
        <p:spPr bwMode="auto">
          <a:xfrm>
            <a:off x="4369882" y="5382633"/>
            <a:ext cx="468313" cy="471488"/>
          </a:xfrm>
          <a:prstGeom prst="rect">
            <a:avLst/>
          </a:prstGeom>
          <a:solidFill>
            <a:srgbClr val="F5ADC2"/>
          </a:solidFill>
          <a:ln w="12700" algn="ctr">
            <a:noFill/>
            <a:miter lim="800000"/>
          </a:ln>
        </p:spPr>
        <p:txBody>
          <a:bodyPr wrap="none" lIns="0" tIns="0" rIns="0" bIns="0" anchor="ctr"/>
          <a:lstStyle/>
          <a:p>
            <a:pPr marL="0" marR="0" lvl="0" indent="0" defTabSz="87312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4935032" y="4312658"/>
            <a:ext cx="347852" cy="461665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cs typeface="Arial" panose="020B0604020202020204" pitchFamily="34" charset="0"/>
              </a:rPr>
              <a:t>R 232</a:t>
            </a:r>
          </a:p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cs typeface="Arial" panose="020B0604020202020204" pitchFamily="34" charset="0"/>
              </a:rPr>
              <a:t>G 68</a:t>
            </a:r>
          </a:p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cs typeface="Arial" panose="020B0604020202020204" pitchFamily="34" charset="0"/>
              </a:rPr>
              <a:t>B 115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935032" y="5387396"/>
            <a:ext cx="359073" cy="461665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R 245</a:t>
            </a:r>
          </a:p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G 173</a:t>
            </a:r>
          </a:p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B 194</a:t>
            </a: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360357" y="3996746"/>
            <a:ext cx="776288" cy="153988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Darker 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4360357" y="5152446"/>
            <a:ext cx="776288" cy="153988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Lighter 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769141" y="2575933"/>
            <a:ext cx="359073" cy="615553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灰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R 244</a:t>
            </a:r>
          </a:p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G 244</a:t>
            </a:r>
          </a:p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B 244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745329" y="1302758"/>
            <a:ext cx="1173163" cy="1181100"/>
          </a:xfrm>
          <a:prstGeom prst="rect">
            <a:avLst/>
          </a:prstGeom>
          <a:solidFill>
            <a:srgbClr val="F4F4F4"/>
          </a:solidFill>
          <a:ln w="12700" algn="ctr">
            <a:noFill/>
            <a:miter lim="800000"/>
          </a:ln>
        </p:spPr>
        <p:txBody>
          <a:bodyPr wrap="none" lIns="0" tIns="0" rIns="0" bIns="0" anchor="ctr"/>
          <a:lstStyle/>
          <a:p>
            <a:pPr marL="0" marR="0" lvl="0" indent="0" defTabSz="87312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>
            <a:spLocks noChangeAspect="1" noChangeArrowheads="1"/>
          </p:cNvSpPr>
          <p:nvPr/>
        </p:nvSpPr>
        <p:spPr bwMode="auto">
          <a:xfrm>
            <a:off x="6746916" y="4303133"/>
            <a:ext cx="468313" cy="473075"/>
          </a:xfrm>
          <a:prstGeom prst="rect">
            <a:avLst/>
          </a:prstGeom>
          <a:solidFill>
            <a:srgbClr val="C5C5C5"/>
          </a:solidFill>
          <a:ln w="12700" algn="ctr">
            <a:noFill/>
            <a:miter lim="800000"/>
          </a:ln>
        </p:spPr>
        <p:txBody>
          <a:bodyPr wrap="none" lIns="0" tIns="0" rIns="0" bIns="0" anchor="ctr"/>
          <a:lstStyle/>
          <a:p>
            <a:pPr marL="0" marR="0" lvl="0" indent="0" defTabSz="87312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3" name="Rectangle 25"/>
          <p:cNvSpPr>
            <a:spLocks noChangeAspect="1" noChangeArrowheads="1"/>
          </p:cNvSpPr>
          <p:nvPr/>
        </p:nvSpPr>
        <p:spPr bwMode="auto">
          <a:xfrm>
            <a:off x="6746916" y="5382633"/>
            <a:ext cx="468313" cy="471488"/>
          </a:xfrm>
          <a:prstGeom prst="rect">
            <a:avLst/>
          </a:prstGeom>
          <a:solidFill>
            <a:srgbClr val="FAFAFA"/>
          </a:solidFill>
          <a:ln w="12700" algn="ctr">
            <a:noFill/>
            <a:miter lim="800000"/>
          </a:ln>
        </p:spPr>
        <p:txBody>
          <a:bodyPr wrap="none" lIns="0" tIns="0" rIns="0" bIns="0" anchor="ctr"/>
          <a:lstStyle/>
          <a:p>
            <a:pPr marL="0" marR="0" lvl="0" indent="0" defTabSz="87312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7312066" y="4312658"/>
            <a:ext cx="359073" cy="461665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R 197</a:t>
            </a:r>
          </a:p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G 197</a:t>
            </a:r>
          </a:p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B 197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312066" y="5387396"/>
            <a:ext cx="359073" cy="461665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R 250</a:t>
            </a:r>
          </a:p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G 250</a:t>
            </a:r>
          </a:p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B 250</a:t>
            </a:r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6737391" y="3996746"/>
            <a:ext cx="776288" cy="153988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Darker</a:t>
            </a:r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6737391" y="5152446"/>
            <a:ext cx="776288" cy="153988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defTabSz="87312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 err="1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Lighte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r</a:t>
            </a:r>
            <a:endParaRPr lang="en-GB" sz="1000" dirty="0">
              <a:solidFill>
                <a:srgbClr val="000000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569622" y="1309030"/>
            <a:ext cx="0" cy="457200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337006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</a:rPr>
              <a:t>此部分为分页符</a:t>
            </a:r>
            <a:endParaRPr lang="en-GB" sz="28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B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337006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</a:rPr>
              <a:t>此部分为分页符</a:t>
            </a:r>
            <a:endParaRPr lang="en-GB" sz="28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</a:t>
            </a:r>
            <a:r>
              <a:rPr lang="en-US" altLang="zh-CN" dirty="0" smtClean="0"/>
              <a:t>1.5-</a:t>
            </a:r>
            <a:r>
              <a:rPr lang="zh-CN" altLang="en-US" dirty="0" smtClean="0"/>
              <a:t>流水数据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052512"/>
            <a:ext cx="11065444" cy="531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6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-1.5-</a:t>
            </a:r>
            <a:r>
              <a:rPr lang="zh-CN" altLang="en-US" dirty="0"/>
              <a:t>项目大概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990497"/>
              </p:ext>
            </p:extLst>
          </p:nvPr>
        </p:nvGraphicFramePr>
        <p:xfrm>
          <a:off x="2032000" y="1281641"/>
          <a:ext cx="8128000" cy="2311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4725">
                  <a:extLst>
                    <a:ext uri="{9D8B030D-6E8A-4147-A177-3AD203B41FA5}">
                      <a16:colId xmlns:a16="http://schemas.microsoft.com/office/drawing/2014/main" val="1263381740"/>
                    </a:ext>
                  </a:extLst>
                </a:gridCol>
                <a:gridCol w="1819275">
                  <a:extLst>
                    <a:ext uri="{9D8B030D-6E8A-4147-A177-3AD203B41FA5}">
                      <a16:colId xmlns:a16="http://schemas.microsoft.com/office/drawing/2014/main" val="18746264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4976957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25377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仓库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描述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开发语言</a:t>
                      </a:r>
                      <a:r>
                        <a:rPr lang="en-US" altLang="zh-CN" sz="1200" dirty="0" smtClean="0"/>
                        <a:t>/</a:t>
                      </a:r>
                      <a:r>
                        <a:rPr lang="zh-CN" altLang="en-US" sz="1200" dirty="0" smtClean="0"/>
                        <a:t>引擎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依赖仓库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47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Bili Web Renderer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WebGL</a:t>
                      </a:r>
                      <a:r>
                        <a:rPr lang="en-US" altLang="zh-CN" sz="1200" dirty="0" smtClean="0"/>
                        <a:t> </a:t>
                      </a:r>
                      <a:r>
                        <a:rPr lang="zh-CN" altLang="en-US" sz="1200" dirty="0" smtClean="0"/>
                        <a:t>项目仓库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ts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Three.Js</a:t>
                      </a:r>
                      <a:endParaRPr lang="en-US" altLang="zh-CN" sz="1200" dirty="0" smtClean="0"/>
                    </a:p>
                    <a:p>
                      <a:r>
                        <a:rPr lang="en-US" altLang="zh-CN" sz="1200" dirty="0" err="1" smtClean="0"/>
                        <a:t>Three.Js.Types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68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Three.Js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three.js </a:t>
                      </a:r>
                      <a:r>
                        <a:rPr lang="zh-CN" altLang="en-US" sz="1200" dirty="0" smtClean="0"/>
                        <a:t>项目仓库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js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677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Three.Js.Types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three.js </a:t>
                      </a:r>
                      <a:r>
                        <a:rPr lang="zh-CN" altLang="en-US" sz="1200" dirty="0" smtClean="0"/>
                        <a:t>声明仓库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ts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07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Unity Toolchain for Web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资产导出工具仓库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C#/Unity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Unity GLTF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334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Unity GLTF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Unity </a:t>
                      </a:r>
                      <a:r>
                        <a:rPr lang="zh-CN" altLang="en-US" sz="1200" dirty="0" smtClean="0"/>
                        <a:t>的 </a:t>
                      </a:r>
                      <a:r>
                        <a:rPr lang="en-US" altLang="zh-CN" sz="1200" dirty="0" smtClean="0"/>
                        <a:t>GLTF </a:t>
                      </a:r>
                      <a:r>
                        <a:rPr lang="zh-CN" altLang="en-US" sz="1200" dirty="0" smtClean="0"/>
                        <a:t>导出插件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469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865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-1.5-WebGL </a:t>
            </a:r>
            <a:r>
              <a:rPr lang="zh-CN" altLang="en-US" dirty="0"/>
              <a:t>项目介绍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7" y="1223962"/>
            <a:ext cx="6352223" cy="498062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1500" y="1400175"/>
            <a:ext cx="442912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使用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vue+three.js+ts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技术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chemeClr val="bg1"/>
                </a:solidFill>
              </a:rPr>
              <a:t>three.js </a:t>
            </a:r>
            <a:r>
              <a:rPr lang="zh-CN" altLang="en-US" sz="1200" dirty="0" smtClean="0">
                <a:solidFill>
                  <a:schemeClr val="bg1"/>
                </a:solidFill>
              </a:rPr>
              <a:t>是一个使用广泛的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WebGL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端的  </a:t>
            </a:r>
            <a:r>
              <a:rPr lang="en-US" altLang="zh-CN" sz="1200" dirty="0" smtClean="0">
                <a:solidFill>
                  <a:schemeClr val="bg1"/>
                </a:solidFill>
              </a:rPr>
              <a:t>3D </a:t>
            </a:r>
            <a:r>
              <a:rPr lang="zh-CN" altLang="en-US" sz="1200" dirty="0" smtClean="0">
                <a:solidFill>
                  <a:schemeClr val="bg1"/>
                </a:solidFill>
              </a:rPr>
              <a:t>渲染引擎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使用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glTF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格式的 </a:t>
            </a:r>
            <a:r>
              <a:rPr lang="en-US" altLang="zh-CN" sz="1200" dirty="0" smtClean="0">
                <a:solidFill>
                  <a:schemeClr val="bg1"/>
                </a:solidFill>
              </a:rPr>
              <a:t>3D </a:t>
            </a:r>
            <a:r>
              <a:rPr lang="zh-CN" altLang="en-US" sz="1200" dirty="0" smtClean="0">
                <a:solidFill>
                  <a:schemeClr val="bg1"/>
                </a:solidFill>
              </a:rPr>
              <a:t>资源，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glTF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是一种免版税的规范，用域引擎和应用程序高效传输和加载三维场景和模型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调整了 </a:t>
            </a:r>
            <a:r>
              <a:rPr lang="en-US" altLang="zh-CN" sz="1200" dirty="0" smtClean="0">
                <a:solidFill>
                  <a:schemeClr val="bg1"/>
                </a:solidFill>
              </a:rPr>
              <a:t>three.js </a:t>
            </a:r>
            <a:r>
              <a:rPr lang="zh-CN" altLang="en-US" sz="1200" dirty="0" smtClean="0">
                <a:solidFill>
                  <a:schemeClr val="bg1"/>
                </a:solidFill>
              </a:rPr>
              <a:t>的渲染管线，添加了效果更好的 </a:t>
            </a:r>
            <a:r>
              <a:rPr lang="en-US" altLang="zh-CN" sz="1200" dirty="0" smtClean="0">
                <a:solidFill>
                  <a:schemeClr val="bg1"/>
                </a:solidFill>
              </a:rPr>
              <a:t>Bloom </a:t>
            </a:r>
            <a:r>
              <a:rPr lang="zh-CN" altLang="en-US" sz="1200" dirty="0" smtClean="0">
                <a:solidFill>
                  <a:schemeClr val="bg1"/>
                </a:solidFill>
              </a:rPr>
              <a:t>后处理，并且支持 </a:t>
            </a:r>
            <a:r>
              <a:rPr lang="en-US" altLang="zh-CN" sz="1200" dirty="0" smtClean="0">
                <a:solidFill>
                  <a:schemeClr val="bg1"/>
                </a:solidFill>
              </a:rPr>
              <a:t>Canvas </a:t>
            </a:r>
            <a:r>
              <a:rPr lang="zh-CN" altLang="en-US" sz="1200" dirty="0" smtClean="0">
                <a:solidFill>
                  <a:schemeClr val="bg1"/>
                </a:solidFill>
              </a:rPr>
              <a:t>半透，添加了泊松阴影等</a:t>
            </a:r>
            <a:endParaRPr lang="en-US" altLang="zh-CN" sz="1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3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-1.5-WebGL </a:t>
            </a:r>
            <a:r>
              <a:rPr lang="zh-CN" altLang="en-US" dirty="0"/>
              <a:t>项目介绍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4825" y="1200150"/>
            <a:ext cx="111347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chemeClr val="bg1"/>
                </a:solidFill>
              </a:rPr>
              <a:t>为什么选择 </a:t>
            </a:r>
            <a:r>
              <a:rPr lang="en-US" altLang="zh-CN" sz="1200" b="1" dirty="0" smtClean="0">
                <a:solidFill>
                  <a:schemeClr val="bg1"/>
                </a:solidFill>
              </a:rPr>
              <a:t>three.js</a:t>
            </a:r>
            <a:r>
              <a:rPr lang="en-US" altLang="zh-CN" sz="1200" dirty="0" smtClean="0">
                <a:solidFill>
                  <a:schemeClr val="bg1"/>
                </a:solidFill>
              </a:rPr>
              <a:t/>
            </a:r>
            <a:br>
              <a:rPr lang="en-US" altLang="zh-CN" sz="1200" dirty="0" smtClean="0">
                <a:solidFill>
                  <a:schemeClr val="bg1"/>
                </a:solidFill>
              </a:rPr>
            </a:br>
            <a:r>
              <a:rPr lang="en-US" altLang="zh-CN" sz="1200" dirty="0" smtClean="0">
                <a:solidFill>
                  <a:schemeClr val="bg1"/>
                </a:solidFill>
              </a:rPr>
              <a:t>three.js </a:t>
            </a:r>
            <a:r>
              <a:rPr lang="zh-CN" altLang="en-US" sz="1200" dirty="0" smtClean="0">
                <a:solidFill>
                  <a:schemeClr val="bg1"/>
                </a:solidFill>
              </a:rPr>
              <a:t>是一个应用广泛的渲染引擎，其稳定性受到了大众的检验。而且相比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Cosos</a:t>
            </a:r>
            <a:r>
              <a:rPr lang="en-US" altLang="zh-CN" sz="1200" dirty="0" smtClean="0">
                <a:solidFill>
                  <a:schemeClr val="bg1"/>
                </a:solidFill>
              </a:rPr>
              <a:t>/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Laya</a:t>
            </a:r>
            <a:r>
              <a:rPr lang="en-US" altLang="zh-CN" sz="1200" dirty="0" smtClean="0">
                <a:solidFill>
                  <a:schemeClr val="bg1"/>
                </a:solidFill>
              </a:rPr>
              <a:t>/Babylon</a:t>
            </a:r>
            <a:r>
              <a:rPr lang="zh-CN" altLang="en-US" sz="1200" dirty="0" smtClean="0">
                <a:solidFill>
                  <a:schemeClr val="bg1"/>
                </a:solidFill>
              </a:rPr>
              <a:t>，广泛的社区支持以及方便魔改的渲染管线使得使用 </a:t>
            </a:r>
            <a:r>
              <a:rPr lang="en-US" altLang="zh-CN" sz="1200" dirty="0" smtClean="0">
                <a:solidFill>
                  <a:schemeClr val="bg1"/>
                </a:solidFill>
              </a:rPr>
              <a:t>three.js </a:t>
            </a:r>
            <a:r>
              <a:rPr lang="zh-CN" altLang="en-US" sz="1200" dirty="0" smtClean="0">
                <a:solidFill>
                  <a:schemeClr val="bg1"/>
                </a:solidFill>
              </a:rPr>
              <a:t>引擎，可以更快做出更好的渲染效果。除了基础的 </a:t>
            </a:r>
            <a:r>
              <a:rPr lang="en-US" altLang="zh-CN" sz="1200" dirty="0" smtClean="0">
                <a:solidFill>
                  <a:schemeClr val="bg1"/>
                </a:solidFill>
              </a:rPr>
              <a:t>PBR</a:t>
            </a:r>
            <a:r>
              <a:rPr lang="zh-CN" altLang="en-US" sz="1200" dirty="0" smtClean="0">
                <a:solidFill>
                  <a:schemeClr val="bg1"/>
                </a:solidFill>
              </a:rPr>
              <a:t>，还可以方便地通过修改源码实现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Kajiya</a:t>
            </a:r>
            <a:r>
              <a:rPr lang="en-US" altLang="zh-CN" sz="1200" dirty="0" smtClean="0">
                <a:solidFill>
                  <a:schemeClr val="bg1"/>
                </a:solidFill>
              </a:rPr>
              <a:t>-Kay </a:t>
            </a:r>
            <a:r>
              <a:rPr lang="zh-CN" altLang="en-US" sz="1200" dirty="0" smtClean="0">
                <a:solidFill>
                  <a:schemeClr val="bg1"/>
                </a:solidFill>
              </a:rPr>
              <a:t>头发、</a:t>
            </a:r>
            <a:r>
              <a:rPr lang="en-US" altLang="zh-CN" sz="1200" dirty="0" smtClean="0">
                <a:solidFill>
                  <a:schemeClr val="bg1"/>
                </a:solidFill>
              </a:rPr>
              <a:t>3S </a:t>
            </a:r>
            <a:r>
              <a:rPr lang="zh-CN" altLang="en-US" sz="1200" dirty="0" smtClean="0">
                <a:solidFill>
                  <a:schemeClr val="bg1"/>
                </a:solidFill>
              </a:rPr>
              <a:t>皮肤、珠光、宝石和各种不同的后处理等效果。并且我们还可以通过在 </a:t>
            </a:r>
            <a:r>
              <a:rPr lang="en-US" altLang="zh-CN" sz="1200" dirty="0" smtClean="0">
                <a:solidFill>
                  <a:schemeClr val="bg1"/>
                </a:solidFill>
              </a:rPr>
              <a:t>Unity </a:t>
            </a:r>
            <a:r>
              <a:rPr lang="zh-CN" altLang="en-US" sz="1200" dirty="0" smtClean="0">
                <a:solidFill>
                  <a:schemeClr val="bg1"/>
                </a:solidFill>
              </a:rPr>
              <a:t>编辑器中开发相关的功能打通 </a:t>
            </a:r>
            <a:r>
              <a:rPr lang="en-US" altLang="zh-CN" sz="1200" dirty="0" smtClean="0">
                <a:solidFill>
                  <a:schemeClr val="bg1"/>
                </a:solidFill>
              </a:rPr>
              <a:t>UE/Unity/three.js </a:t>
            </a:r>
            <a:r>
              <a:rPr lang="zh-CN" altLang="en-US" sz="1200" dirty="0" smtClean="0">
                <a:solidFill>
                  <a:schemeClr val="bg1"/>
                </a:solidFill>
              </a:rPr>
              <a:t>三</a:t>
            </a:r>
            <a:r>
              <a:rPr lang="zh-CN" altLang="en-US" sz="1200" smtClean="0">
                <a:solidFill>
                  <a:schemeClr val="bg1"/>
                </a:solidFill>
              </a:rPr>
              <a:t>者</a:t>
            </a:r>
            <a:r>
              <a:rPr lang="zh-CN" altLang="en-US" sz="1200" smtClean="0">
                <a:solidFill>
                  <a:schemeClr val="bg1"/>
                </a:solidFill>
              </a:rPr>
              <a:t>的</a:t>
            </a:r>
            <a:r>
              <a:rPr lang="zh-CN" altLang="en-US" sz="1200">
                <a:solidFill>
                  <a:schemeClr val="bg1"/>
                </a:solidFill>
              </a:rPr>
              <a:t>资产</a:t>
            </a:r>
            <a:r>
              <a:rPr lang="zh-CN" altLang="en-US" sz="1200" smtClean="0">
                <a:solidFill>
                  <a:schemeClr val="bg1"/>
                </a:solidFill>
              </a:rPr>
              <a:t>共</a:t>
            </a:r>
            <a:r>
              <a:rPr lang="zh-CN" altLang="en-US" sz="1200" dirty="0" smtClean="0">
                <a:solidFill>
                  <a:schemeClr val="bg1"/>
                </a:solidFill>
              </a:rPr>
              <a:t>用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7970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/>
              </a:solidFill>
            </a:endParaRPr>
          </a:p>
          <a:p>
            <a:pPr marL="17970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chemeClr val="bg1"/>
                </a:solidFill>
              </a:rPr>
              <a:t>为什么选择 </a:t>
            </a:r>
            <a:r>
              <a:rPr lang="en-US" altLang="zh-CN" sz="1200" b="1" dirty="0" err="1" smtClean="0">
                <a:solidFill>
                  <a:schemeClr val="bg1"/>
                </a:solidFill>
              </a:rPr>
              <a:t>vue</a:t>
            </a:r>
            <a:r>
              <a:rPr lang="en-US" altLang="zh-CN" sz="1200" b="1" dirty="0">
                <a:solidFill>
                  <a:schemeClr val="bg1"/>
                </a:solidFill>
              </a:rPr>
              <a:t/>
            </a:r>
            <a:br>
              <a:rPr lang="en-US" altLang="zh-CN" sz="1200" b="1" dirty="0">
                <a:solidFill>
                  <a:schemeClr val="bg1"/>
                </a:solidFill>
              </a:rPr>
            </a:br>
            <a:r>
              <a:rPr lang="zh-CN" altLang="en-US" sz="1200" dirty="0" smtClean="0">
                <a:solidFill>
                  <a:schemeClr val="bg1"/>
                </a:solidFill>
              </a:rPr>
              <a:t>有三种 </a:t>
            </a:r>
            <a:r>
              <a:rPr lang="en-US" altLang="zh-CN" sz="1200" dirty="0" smtClean="0">
                <a:solidFill>
                  <a:schemeClr val="bg1"/>
                </a:solidFill>
              </a:rPr>
              <a:t>UI </a:t>
            </a:r>
            <a:r>
              <a:rPr lang="zh-CN" altLang="en-US" sz="1200" dirty="0" smtClean="0">
                <a:solidFill>
                  <a:schemeClr val="bg1"/>
                </a:solidFill>
              </a:rPr>
              <a:t>制作方案可供选择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200" dirty="0" err="1" smtClean="0">
                <a:solidFill>
                  <a:schemeClr val="bg1"/>
                </a:solidFill>
              </a:rPr>
              <a:t>Vue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200" dirty="0" smtClean="0">
                <a:solidFill>
                  <a:schemeClr val="bg1"/>
                </a:solidFill>
              </a:rPr>
              <a:t>在 </a:t>
            </a:r>
            <a:r>
              <a:rPr lang="en-US" altLang="zh-CN" sz="1200" dirty="0" smtClean="0">
                <a:solidFill>
                  <a:schemeClr val="bg1"/>
                </a:solidFill>
              </a:rPr>
              <a:t>three.js </a:t>
            </a:r>
            <a:r>
              <a:rPr lang="zh-CN" altLang="en-US" sz="1200" dirty="0" smtClean="0">
                <a:solidFill>
                  <a:schemeClr val="bg1"/>
                </a:solidFill>
              </a:rPr>
              <a:t>中渲染 </a:t>
            </a:r>
            <a:r>
              <a:rPr lang="en-US" altLang="zh-CN" sz="1200" dirty="0" smtClean="0">
                <a:solidFill>
                  <a:schemeClr val="bg1"/>
                </a:solidFill>
              </a:rPr>
              <a:t>UI </a:t>
            </a:r>
            <a:r>
              <a:rPr lang="zh-CN" altLang="en-US" sz="1200" dirty="0" smtClean="0">
                <a:solidFill>
                  <a:schemeClr val="bg1"/>
                </a:solidFill>
              </a:rPr>
              <a:t>的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FairGUI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200" dirty="0" smtClean="0">
                <a:solidFill>
                  <a:schemeClr val="bg1"/>
                </a:solidFill>
              </a:rPr>
              <a:t>自己开发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glTF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的扩展，在 </a:t>
            </a:r>
            <a:r>
              <a:rPr lang="en-US" altLang="zh-CN" sz="1200" dirty="0" smtClean="0">
                <a:solidFill>
                  <a:schemeClr val="bg1"/>
                </a:solidFill>
              </a:rPr>
              <a:t>Unity </a:t>
            </a:r>
            <a:r>
              <a:rPr lang="zh-CN" altLang="en-US" sz="1200" dirty="0" smtClean="0">
                <a:solidFill>
                  <a:schemeClr val="bg1"/>
                </a:solidFill>
              </a:rPr>
              <a:t>中进行 </a:t>
            </a:r>
            <a:r>
              <a:rPr lang="en-US" altLang="zh-CN" sz="1200" dirty="0" smtClean="0">
                <a:solidFill>
                  <a:schemeClr val="bg1"/>
                </a:solidFill>
              </a:rPr>
              <a:t>UI </a:t>
            </a:r>
            <a:r>
              <a:rPr lang="zh-CN" altLang="en-US" sz="1200" dirty="0" smtClean="0">
                <a:solidFill>
                  <a:schemeClr val="bg1"/>
                </a:solidFill>
              </a:rPr>
              <a:t>布局，导出后在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WebGL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中还原效果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第二种方案是最先调研的，但是发现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WebGL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版本的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FaireGUI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已经长期无人维护，使用起来问题较多，遂放弃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第三种方案排期下来时间较长，不满足产品需求的时间线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经过了解，之前粉版中的一些 </a:t>
            </a:r>
            <a:r>
              <a:rPr lang="en-US" altLang="zh-CN" sz="1200" dirty="0" smtClean="0">
                <a:solidFill>
                  <a:schemeClr val="bg1"/>
                </a:solidFill>
              </a:rPr>
              <a:t>Web </a:t>
            </a:r>
            <a:r>
              <a:rPr lang="zh-CN" altLang="en-US" sz="1200" dirty="0" smtClean="0">
                <a:solidFill>
                  <a:schemeClr val="bg1"/>
                </a:solidFill>
              </a:rPr>
              <a:t>页面也是基于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vue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开发，一些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css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样式也有复用的可能，经过测试下来没有什么太大的问题，也能满足设计需求，故采用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vue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的方案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525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-1.5-</a:t>
            </a:r>
            <a:r>
              <a:rPr lang="zh-CN" altLang="en-US" dirty="0"/>
              <a:t>工具项目介绍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70" y="4150577"/>
            <a:ext cx="4639322" cy="18671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731" y="1416521"/>
            <a:ext cx="3529505" cy="46012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3900" y="1416521"/>
            <a:ext cx="691515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由于 </a:t>
            </a:r>
            <a:r>
              <a:rPr lang="en-US" altLang="zh-CN" sz="1200" dirty="0">
                <a:solidFill>
                  <a:schemeClr val="bg1"/>
                </a:solidFill>
              </a:rPr>
              <a:t>three.js </a:t>
            </a:r>
            <a:r>
              <a:rPr lang="zh-CN" altLang="en-US" sz="1200" dirty="0">
                <a:solidFill>
                  <a:schemeClr val="bg1"/>
                </a:solidFill>
              </a:rPr>
              <a:t>是一个纯粹的渲染引擎，缺少资源产出的工具链，并且团队成员对于 </a:t>
            </a:r>
            <a:r>
              <a:rPr lang="en-US" altLang="zh-CN" sz="1200" dirty="0">
                <a:solidFill>
                  <a:schemeClr val="bg1"/>
                </a:solidFill>
              </a:rPr>
              <a:t>Unity </a:t>
            </a:r>
            <a:r>
              <a:rPr lang="zh-CN" altLang="en-US" sz="1200" dirty="0">
                <a:solidFill>
                  <a:schemeClr val="bg1"/>
                </a:solidFill>
              </a:rPr>
              <a:t>引擎的</a:t>
            </a:r>
            <a:r>
              <a:rPr lang="zh-CN" altLang="en-US" sz="1200" dirty="0" smtClean="0">
                <a:solidFill>
                  <a:schemeClr val="bg1"/>
                </a:solidFill>
              </a:rPr>
              <a:t>使用有</a:t>
            </a:r>
            <a:r>
              <a:rPr lang="zh-CN" altLang="en-US" sz="1200" dirty="0">
                <a:solidFill>
                  <a:schemeClr val="bg1"/>
                </a:solidFill>
              </a:rPr>
              <a:t>一定的经验，所以决定使用 </a:t>
            </a:r>
            <a:r>
              <a:rPr lang="en-US" altLang="zh-CN" sz="1200" dirty="0">
                <a:solidFill>
                  <a:schemeClr val="bg1"/>
                </a:solidFill>
              </a:rPr>
              <a:t>Unity </a:t>
            </a:r>
            <a:r>
              <a:rPr lang="zh-CN" altLang="en-US" sz="1200" dirty="0">
                <a:solidFill>
                  <a:schemeClr val="bg1"/>
                </a:solidFill>
              </a:rPr>
              <a:t>引擎作为资源编辑和导出的工具</a:t>
            </a:r>
            <a:r>
              <a:rPr lang="zh-CN" altLang="en-US" sz="1200" dirty="0" smtClean="0">
                <a:solidFill>
                  <a:schemeClr val="bg1"/>
                </a:solidFill>
              </a:rPr>
              <a:t>。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把美术提供的 </a:t>
            </a:r>
            <a:r>
              <a:rPr lang="en-US" altLang="zh-CN" sz="1200" dirty="0" smtClean="0">
                <a:solidFill>
                  <a:schemeClr val="bg1"/>
                </a:solidFill>
              </a:rPr>
              <a:t>FBX </a:t>
            </a:r>
            <a:r>
              <a:rPr lang="zh-CN" altLang="en-US" sz="1200" dirty="0" smtClean="0">
                <a:solidFill>
                  <a:schemeClr val="bg1"/>
                </a:solidFill>
              </a:rPr>
              <a:t>和纹理资源导入 </a:t>
            </a:r>
            <a:r>
              <a:rPr lang="en-US" altLang="zh-CN" sz="1200" dirty="0" smtClean="0">
                <a:solidFill>
                  <a:schemeClr val="bg1"/>
                </a:solidFill>
              </a:rPr>
              <a:t>Unity </a:t>
            </a:r>
            <a:r>
              <a:rPr lang="zh-CN" altLang="en-US" sz="1200" dirty="0" smtClean="0">
                <a:solidFill>
                  <a:schemeClr val="bg1"/>
                </a:solidFill>
              </a:rPr>
              <a:t>编辑器，进行材质的配置，导出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glTF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资源供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WebGL</a:t>
            </a:r>
            <a:r>
              <a:rPr lang="en-US" altLang="zh-CN" sz="1200" dirty="0" smtClean="0">
                <a:solidFill>
                  <a:schemeClr val="bg1"/>
                </a:solidFill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</a:rPr>
              <a:t>使用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提供在 </a:t>
            </a:r>
            <a:r>
              <a:rPr lang="en-US" altLang="zh-CN" sz="1200" dirty="0" smtClean="0">
                <a:solidFill>
                  <a:schemeClr val="bg1"/>
                </a:solidFill>
              </a:rPr>
              <a:t>Unity </a:t>
            </a:r>
            <a:r>
              <a:rPr lang="zh-CN" altLang="en-US" sz="1200" dirty="0" smtClean="0">
                <a:solidFill>
                  <a:schemeClr val="bg1"/>
                </a:solidFill>
              </a:rPr>
              <a:t>编辑器中启用 </a:t>
            </a:r>
            <a:r>
              <a:rPr lang="en-US" altLang="zh-CN" sz="1200" dirty="0" smtClean="0">
                <a:solidFill>
                  <a:schemeClr val="bg1"/>
                </a:solidFill>
              </a:rPr>
              <a:t>Web </a:t>
            </a:r>
            <a:r>
              <a:rPr lang="zh-CN" altLang="en-US" sz="1200" dirty="0" smtClean="0">
                <a:solidFill>
                  <a:schemeClr val="bg1"/>
                </a:solidFill>
              </a:rPr>
              <a:t>预览的功能，方便外包方使用此工具对齐效果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chemeClr val="bg1"/>
                </a:solidFill>
              </a:rPr>
              <a:t>Start/Stop Web Server</a:t>
            </a:r>
            <a:r>
              <a:rPr lang="zh-CN" altLang="en-US" sz="1200" dirty="0" smtClean="0">
                <a:solidFill>
                  <a:schemeClr val="bg1"/>
                </a:solidFill>
              </a:rPr>
              <a:t>：自动选择未被使用的端口开启 </a:t>
            </a:r>
            <a:r>
              <a:rPr lang="en-US" altLang="zh-CN" sz="1200" dirty="0" smtClean="0">
                <a:solidFill>
                  <a:schemeClr val="bg1"/>
                </a:solidFill>
              </a:rPr>
              <a:t>Web </a:t>
            </a:r>
            <a:r>
              <a:rPr lang="zh-CN" altLang="en-US" sz="1200" dirty="0" smtClean="0">
                <a:solidFill>
                  <a:schemeClr val="bg1"/>
                </a:solidFill>
              </a:rPr>
              <a:t>服务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chemeClr val="bg1"/>
                </a:solidFill>
              </a:rPr>
              <a:t>Open URL</a:t>
            </a:r>
            <a:r>
              <a:rPr lang="zh-CN" altLang="en-US" sz="1200" dirty="0" smtClean="0">
                <a:solidFill>
                  <a:schemeClr val="bg1"/>
                </a:solidFill>
              </a:rPr>
              <a:t>：使用内置的 </a:t>
            </a:r>
            <a:r>
              <a:rPr lang="en-US" altLang="zh-CN" sz="1200" dirty="0" smtClean="0">
                <a:solidFill>
                  <a:schemeClr val="bg1"/>
                </a:solidFill>
              </a:rPr>
              <a:t>Chromium </a:t>
            </a:r>
            <a:r>
              <a:rPr lang="zh-CN" altLang="en-US" sz="1200" dirty="0" smtClean="0">
                <a:solidFill>
                  <a:schemeClr val="bg1"/>
                </a:solidFill>
              </a:rPr>
              <a:t>预览效果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chemeClr val="bg1"/>
                </a:solidFill>
              </a:rPr>
              <a:t>Select Char</a:t>
            </a:r>
            <a:r>
              <a:rPr lang="zh-CN" altLang="en-US" sz="1200" dirty="0" smtClean="0">
                <a:solidFill>
                  <a:schemeClr val="bg1"/>
                </a:solidFill>
              </a:rPr>
              <a:t>：选择需要预览的小电视形象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chemeClr val="bg1"/>
                </a:solidFill>
              </a:rPr>
              <a:t>Select Base</a:t>
            </a:r>
            <a:r>
              <a:rPr lang="zh-CN" altLang="en-US" sz="1200" dirty="0" smtClean="0">
                <a:solidFill>
                  <a:schemeClr val="bg1"/>
                </a:solidFill>
              </a:rPr>
              <a:t>：选择需要预览的底座资产</a:t>
            </a:r>
          </a:p>
        </p:txBody>
      </p:sp>
    </p:spTree>
    <p:extLst>
      <p:ext uri="{BB962C8B-B14F-4D97-AF65-F5344CB8AC3E}">
        <p14:creationId xmlns:p14="http://schemas.microsoft.com/office/powerpoint/2010/main" val="3943810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</a:t>
            </a:r>
            <a:r>
              <a:rPr lang="zh-CN" altLang="en-US" dirty="0" smtClean="0"/>
              <a:t>成果</a:t>
            </a:r>
            <a:r>
              <a:rPr lang="en-US" altLang="zh-CN" dirty="0"/>
              <a:t>-1.5-</a:t>
            </a:r>
            <a:r>
              <a:rPr lang="zh-CN" altLang="en-US" dirty="0"/>
              <a:t>压缩纹理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1" y="2953647"/>
            <a:ext cx="5630061" cy="25244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827" y="1192653"/>
            <a:ext cx="4639322" cy="338184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6750" y="1343025"/>
            <a:ext cx="5703432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负责压缩纹理技术的接入调研、性能调研、渲染效果调研和工作流的支持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chemeClr val="bg1"/>
                </a:solidFill>
              </a:rPr>
              <a:t>PNG </a:t>
            </a:r>
            <a:r>
              <a:rPr lang="zh-CN" altLang="en-US" sz="1200" dirty="0">
                <a:solidFill>
                  <a:schemeClr val="bg1"/>
                </a:solidFill>
              </a:rPr>
              <a:t>虽然文件是压缩的，但是在显存里都是 </a:t>
            </a:r>
            <a:r>
              <a:rPr lang="en-US" altLang="zh-CN" sz="1200" dirty="0">
                <a:solidFill>
                  <a:schemeClr val="bg1"/>
                </a:solidFill>
              </a:rPr>
              <a:t>32bpp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使用压缩纹理可以明显减少显存占用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chemeClr val="bg1"/>
                </a:solidFill>
              </a:rPr>
              <a:t>ASTC 4x4 8bpp</a:t>
            </a: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chemeClr val="bg1"/>
                </a:solidFill>
              </a:rPr>
              <a:t>ETC2 4bpp</a:t>
            </a: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</a:rPr>
              <a:t>可以通过多个 </a:t>
            </a:r>
            <a:r>
              <a:rPr lang="en-US" altLang="zh-CN" sz="1200" dirty="0" smtClean="0">
                <a:solidFill>
                  <a:schemeClr val="bg1"/>
                </a:solidFill>
              </a:rPr>
              <a:t>Web Worker </a:t>
            </a:r>
            <a:r>
              <a:rPr lang="zh-CN" altLang="en-US" sz="1200" dirty="0" smtClean="0">
                <a:solidFill>
                  <a:schemeClr val="bg1"/>
                </a:solidFill>
              </a:rPr>
              <a:t>并行转码</a:t>
            </a:r>
          </a:p>
        </p:txBody>
      </p:sp>
    </p:spTree>
    <p:extLst>
      <p:ext uri="{BB962C8B-B14F-4D97-AF65-F5344CB8AC3E}">
        <p14:creationId xmlns:p14="http://schemas.microsoft.com/office/powerpoint/2010/main" val="2523463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OTD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noAutofit/>
      </a:bodyPr>
      <a:lstStyle>
        <a:defPPr marL="144145" indent="-144145">
          <a:buFont typeface="Arial" panose="020B0604020202020204" pitchFamily="34" charset="0"/>
          <a:buChar char="•"/>
          <a:defRPr sz="14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79705" indent="-179705">
          <a:lnSpc>
            <a:spcPct val="120000"/>
          </a:lnSpc>
          <a:buFont typeface="Arial" panose="020B0604020202020204" pitchFamily="34" charset="0"/>
          <a:buChar char="•"/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3142</Words>
  <Application>Microsoft Office PowerPoint</Application>
  <PresentationFormat>宽屏</PresentationFormat>
  <Paragraphs>292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等线</vt:lpstr>
      <vt:lpstr>STXihei</vt:lpstr>
      <vt:lpstr>Microsoft YaHei</vt:lpstr>
      <vt:lpstr>Microsoft YaHei</vt:lpstr>
      <vt:lpstr>Arial</vt:lpstr>
      <vt:lpstr>Wingdings</vt:lpstr>
      <vt:lpstr>Office 主题</vt:lpstr>
      <vt:lpstr>PowerPoint 演示文稿</vt:lpstr>
      <vt:lpstr>PowerPoint 演示文稿</vt:lpstr>
      <vt:lpstr>01 主要成果-概览</vt:lpstr>
      <vt:lpstr>01 主要成果-1.5-流水数据</vt:lpstr>
      <vt:lpstr>01 主要成果-1.5-项目大概</vt:lpstr>
      <vt:lpstr>01 主要成果-1.5-WebGL 项目介绍</vt:lpstr>
      <vt:lpstr>01 主要成果-1.5-WebGL 项目介绍</vt:lpstr>
      <vt:lpstr>01 主要成果-1.5-工具项目介绍</vt:lpstr>
      <vt:lpstr>01 主要成果-1.5-压缩纹理</vt:lpstr>
      <vt:lpstr>01 主要成果-1.5-压缩纹理</vt:lpstr>
      <vt:lpstr>01 主要成果-1.5-压缩纹理</vt:lpstr>
      <vt:lpstr>01 主要成果-1.5-本地缓存</vt:lpstr>
      <vt:lpstr>01 主要成果-1.5-本地缓存</vt:lpstr>
      <vt:lpstr>01 主要成果-1.5-本地缓存</vt:lpstr>
      <vt:lpstr>01 主要成果-1.5-序列帧动画</vt:lpstr>
      <vt:lpstr>01 主要成果-1.5-序列帧动画</vt:lpstr>
      <vt:lpstr>01 主要成果-1.5-序列帧动画</vt:lpstr>
      <vt:lpstr>01 主要成果-1.5-序列帧动画</vt:lpstr>
      <vt:lpstr>01 主要成果-2.0-项目框架</vt:lpstr>
      <vt:lpstr>01 主要成果-2.0-Human Avatar系统</vt:lpstr>
      <vt:lpstr>01 主要成果-2.0-Human Avatar系统</vt:lpstr>
      <vt:lpstr>01 主要成果-2.0-Human Avatar系统</vt:lpstr>
      <vt:lpstr>01 主要成果-2.0-Human Avatar系统</vt:lpstr>
      <vt:lpstr>01 主要成果-2.0-Human Avatar系统</vt:lpstr>
      <vt:lpstr>01 主要成果-2.0-捏人数据和动画冲突的问题</vt:lpstr>
      <vt:lpstr>01 主要成果-2.0-性能优化-帧耗时优化</vt:lpstr>
      <vt:lpstr>01 主要成果-2.0-性能优化-帧耗时优化</vt:lpstr>
      <vt:lpstr>01 主要成果-2.0-性能优化-启动耗时优化</vt:lpstr>
      <vt:lpstr>02 自我评估</vt:lpstr>
      <vt:lpstr>03 晋升后岗位职责与目标</vt:lpstr>
      <vt:lpstr>04 对公司的建议及意见</vt:lpstr>
      <vt:lpstr>PowerPoint 演示文稿</vt:lpstr>
      <vt:lpstr>调色 RGB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踏浪</cp:lastModifiedBy>
  <cp:revision>1401</cp:revision>
  <cp:lastPrinted>2023-11-01T03:13:01Z</cp:lastPrinted>
  <dcterms:created xsi:type="dcterms:W3CDTF">2023-11-01T03:13:01Z</dcterms:created>
  <dcterms:modified xsi:type="dcterms:W3CDTF">2023-11-02T10:48:31Z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C223F619C5AA7D4E3DC241659798E46D</vt:lpwstr>
  </property>
  <property fmtid="{D5CDD505-2E9C-101B-9397-08002B2CF9AE}" pid="3" name="KSOProductBuildVer">
    <vt:lpwstr>2052-4.6.1.7467</vt:lpwstr>
  </property>
</Properties>
</file>